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charts/chart3.xml" ContentType="application/vnd.openxmlformats-officedocument.drawingml.chart+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5" r:id="rId1"/>
  </p:sldMasterIdLst>
  <p:notesMasterIdLst>
    <p:notesMasterId r:id="rId30"/>
  </p:notesMasterIdLst>
  <p:handoutMasterIdLst>
    <p:handoutMasterId r:id="rId31"/>
  </p:handoutMasterIdLst>
  <p:sldIdLst>
    <p:sldId id="281" r:id="rId2"/>
    <p:sldId id="266" r:id="rId3"/>
    <p:sldId id="267" r:id="rId4"/>
    <p:sldId id="283" r:id="rId5"/>
    <p:sldId id="257" r:id="rId6"/>
    <p:sldId id="258" r:id="rId7"/>
    <p:sldId id="268" r:id="rId8"/>
    <p:sldId id="269" r:id="rId9"/>
    <p:sldId id="270" r:id="rId10"/>
    <p:sldId id="284" r:id="rId11"/>
    <p:sldId id="285" r:id="rId12"/>
    <p:sldId id="259" r:id="rId13"/>
    <p:sldId id="260" r:id="rId14"/>
    <p:sldId id="282" r:id="rId15"/>
    <p:sldId id="286" r:id="rId16"/>
    <p:sldId id="287" r:id="rId17"/>
    <p:sldId id="261" r:id="rId18"/>
    <p:sldId id="262" r:id="rId19"/>
    <p:sldId id="263" r:id="rId20"/>
    <p:sldId id="264" r:id="rId21"/>
    <p:sldId id="265" r:id="rId22"/>
    <p:sldId id="271" r:id="rId23"/>
    <p:sldId id="272" r:id="rId24"/>
    <p:sldId id="273" r:id="rId25"/>
    <p:sldId id="274" r:id="rId26"/>
    <p:sldId id="275" r:id="rId27"/>
    <p:sldId id="276" r:id="rId28"/>
    <p:sldId id="277" r:id="rId29"/>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ED9AA-6A97-45FF-BCF1-DBD9CFBE798F}">
          <p14:sldIdLst>
            <p14:sldId id="281"/>
            <p14:sldId id="266"/>
            <p14:sldId id="267"/>
            <p14:sldId id="283"/>
            <p14:sldId id="257"/>
          </p14:sldIdLst>
        </p14:section>
        <p14:section name="Section 1" id="{2A7242DC-929E-4579-8F10-2B02EF80F144}">
          <p14:sldIdLst>
            <p14:sldId id="258"/>
            <p14:sldId id="268"/>
            <p14:sldId id="269"/>
            <p14:sldId id="270"/>
            <p14:sldId id="284"/>
            <p14:sldId id="285"/>
            <p14:sldId id="259"/>
            <p14:sldId id="260"/>
            <p14:sldId id="282"/>
            <p14:sldId id="286"/>
            <p14:sldId id="287"/>
          </p14:sldIdLst>
        </p14:section>
        <p14:section name="Section 2" id="{166B4E13-456F-4DE7-8043-47B198AC9D32}">
          <p14:sldIdLst>
            <p14:sldId id="261"/>
            <p14:sldId id="262"/>
          </p14:sldIdLst>
        </p14:section>
        <p14:section name="Section 3" id="{FD1E6B44-63E4-4285-A079-29EC5D274920}">
          <p14:sldIdLst>
            <p14:sldId id="263"/>
            <p14:sldId id="264"/>
            <p14:sldId id="265"/>
          </p14:sldIdLst>
        </p14:section>
        <p14:section name="Section 4" id="{BD0AB789-343F-4F3E-AB6C-9DEB37B93BF8}">
          <p14:sldIdLst/>
        </p14:section>
        <p14:section name="Section 5" id="{24425DB3-8D9B-4B7E-A827-C8885314BFAE}">
          <p14:sldIdLst/>
        </p14:section>
        <p14:section name="Section 6" id="{D8347770-5590-4D60-AD07-395E00E4A5B4}">
          <p14:sldIdLst>
            <p14:sldId id="271"/>
          </p14:sldIdLst>
        </p14:section>
        <p14:section name="Section 7" id="{6166B4CC-CA49-40F5-A1F9-C46A2E7E6AAE}">
          <p14:sldIdLst>
            <p14:sldId id="272"/>
            <p14:sldId id="273"/>
            <p14:sldId id="274"/>
          </p14:sldIdLst>
        </p14:section>
        <p14:section name="Section 8" id="{8355E7C8-F29E-45A3-97E6-C2F99725F3FF}">
          <p14:sldIdLst>
            <p14:sldId id="275"/>
            <p14:sldId id="276"/>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7C86"/>
    <a:srgbClr val="EBBADB"/>
    <a:srgbClr val="0A5F74"/>
    <a:srgbClr val="FDAF1F"/>
    <a:srgbClr val="F08310"/>
    <a:srgbClr val="EB51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38" autoAdjust="0"/>
    <p:restoredTop sz="94660"/>
  </p:normalViewPr>
  <p:slideViewPr>
    <p:cSldViewPr snapToGrid="0" showGuides="1">
      <p:cViewPr>
        <p:scale>
          <a:sx n="70" d="100"/>
          <a:sy n="70" d="100"/>
        </p:scale>
        <p:origin x="876" y="24"/>
      </p:cViewPr>
      <p:guideLst/>
    </p:cSldViewPr>
  </p:slideViewPr>
  <p:notesTextViewPr>
    <p:cViewPr>
      <p:scale>
        <a:sx n="1" d="1"/>
        <a:sy n="1" d="1"/>
      </p:scale>
      <p:origin x="0" y="0"/>
    </p:cViewPr>
  </p:notesText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3"/>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C84-4B78-A1FB-81DDD78D7CCE}"/>
            </c:ext>
          </c:extLst>
        </c:ser>
        <c:ser>
          <c:idx val="1"/>
          <c:order val="1"/>
          <c:tx>
            <c:strRef>
              <c:f>Sheet1!$C$1</c:f>
              <c:strCache>
                <c:ptCount val="1"/>
                <c:pt idx="0">
                  <c:v>Series 2</c:v>
                </c:pt>
              </c:strCache>
            </c:strRef>
          </c:tx>
          <c:spPr>
            <a:solidFill>
              <a:schemeClr val="accent5"/>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C84-4B78-A1FB-81DDD78D7CCE}"/>
            </c:ext>
          </c:extLst>
        </c:ser>
        <c:ser>
          <c:idx val="2"/>
          <c:order val="2"/>
          <c:tx>
            <c:strRef>
              <c:f>Sheet1!$D$1</c:f>
              <c:strCache>
                <c:ptCount val="1"/>
                <c:pt idx="0">
                  <c:v>Series 3</c:v>
                </c:pt>
              </c:strCache>
            </c:strRef>
          </c:tx>
          <c:spPr>
            <a:solidFill>
              <a:schemeClr val="accent5">
                <a:lumMod val="75000"/>
              </a:schemeClr>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C84-4B78-A1FB-81DDD78D7CCE}"/>
            </c:ext>
          </c:extLst>
        </c:ser>
        <c:dLbls>
          <c:dLblPos val="ctr"/>
          <c:showLegendKey val="0"/>
          <c:showVal val="1"/>
          <c:showCatName val="0"/>
          <c:showSerName val="0"/>
          <c:showPercent val="0"/>
          <c:showBubbleSize val="0"/>
        </c:dLbls>
        <c:gapWidth val="150"/>
        <c:overlap val="100"/>
        <c:axId val="179692800"/>
        <c:axId val="887699520"/>
      </c:barChart>
      <c:catAx>
        <c:axId val="179692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7699520"/>
        <c:crosses val="autoZero"/>
        <c:auto val="1"/>
        <c:lblAlgn val="ctr"/>
        <c:lblOffset val="100"/>
        <c:noMultiLvlLbl val="0"/>
      </c:catAx>
      <c:valAx>
        <c:axId val="887699520"/>
        <c:scaling>
          <c:orientation val="minMax"/>
        </c:scaling>
        <c:delete val="1"/>
        <c:axPos val="l"/>
        <c:numFmt formatCode="General" sourceLinked="1"/>
        <c:majorTickMark val="none"/>
        <c:minorTickMark val="none"/>
        <c:tickLblPos val="nextTo"/>
        <c:crossAx val="179692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3"/>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C84-4B78-A1FB-81DDD78D7CCE}"/>
            </c:ext>
          </c:extLst>
        </c:ser>
        <c:ser>
          <c:idx val="1"/>
          <c:order val="1"/>
          <c:tx>
            <c:strRef>
              <c:f>Sheet1!$C$1</c:f>
              <c:strCache>
                <c:ptCount val="1"/>
                <c:pt idx="0">
                  <c:v>Series 2</c:v>
                </c:pt>
              </c:strCache>
            </c:strRef>
          </c:tx>
          <c:spPr>
            <a:solidFill>
              <a:schemeClr val="accent5"/>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C84-4B78-A1FB-81DDD78D7CCE}"/>
            </c:ext>
          </c:extLst>
        </c:ser>
        <c:ser>
          <c:idx val="2"/>
          <c:order val="2"/>
          <c:tx>
            <c:strRef>
              <c:f>Sheet1!$D$1</c:f>
              <c:strCache>
                <c:ptCount val="1"/>
                <c:pt idx="0">
                  <c:v>Series 3</c:v>
                </c:pt>
              </c:strCache>
            </c:strRef>
          </c:tx>
          <c:spPr>
            <a:solidFill>
              <a:schemeClr val="accent5">
                <a:lumMod val="75000"/>
              </a:schemeClr>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C84-4B78-A1FB-81DDD78D7CCE}"/>
            </c:ext>
          </c:extLst>
        </c:ser>
        <c:dLbls>
          <c:dLblPos val="ctr"/>
          <c:showLegendKey val="0"/>
          <c:showVal val="1"/>
          <c:showCatName val="0"/>
          <c:showSerName val="0"/>
          <c:showPercent val="0"/>
          <c:showBubbleSize val="0"/>
        </c:dLbls>
        <c:gapWidth val="150"/>
        <c:overlap val="100"/>
        <c:axId val="179692800"/>
        <c:axId val="887699520"/>
      </c:barChart>
      <c:catAx>
        <c:axId val="1796928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7699520"/>
        <c:crosses val="autoZero"/>
        <c:auto val="1"/>
        <c:lblAlgn val="ctr"/>
        <c:lblOffset val="100"/>
        <c:noMultiLvlLbl val="0"/>
      </c:catAx>
      <c:valAx>
        <c:axId val="887699520"/>
        <c:scaling>
          <c:orientation val="minMax"/>
        </c:scaling>
        <c:delete val="1"/>
        <c:axPos val="b"/>
        <c:numFmt formatCode="0%" sourceLinked="1"/>
        <c:majorTickMark val="none"/>
        <c:minorTickMark val="none"/>
        <c:tickLblPos val="nextTo"/>
        <c:crossAx val="179692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A21-440A-9049-E36F08205DE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A21-440A-9049-E36F08205DE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A21-440A-9049-E36F08205DEA}"/>
            </c:ext>
          </c:extLst>
        </c:ser>
        <c:dLbls>
          <c:showLegendKey val="0"/>
          <c:showVal val="0"/>
          <c:showCatName val="0"/>
          <c:showSerName val="0"/>
          <c:showPercent val="0"/>
          <c:showBubbleSize val="0"/>
        </c:dLbls>
        <c:gapWidth val="301"/>
        <c:overlap val="-16"/>
        <c:axId val="2009030159"/>
        <c:axId val="1986091919"/>
      </c:barChart>
      <c:catAx>
        <c:axId val="2009030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numCol="1"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6091919"/>
        <c:crosses val="autoZero"/>
        <c:auto val="1"/>
        <c:lblAlgn val="ctr"/>
        <c:lblOffset val="100"/>
        <c:noMultiLvlLbl val="0"/>
      </c:catAx>
      <c:valAx>
        <c:axId val="1986091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numCol="1"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9030159"/>
        <c:crosses val="autoZero"/>
        <c:crossBetween val="between"/>
      </c:valAx>
      <c:spPr>
        <a:noFill/>
        <a:ln>
          <a:noFill/>
        </a:ln>
        <a:effectLst/>
      </c:spPr>
    </c:plotArea>
    <c:legend>
      <c:legendPos val="b"/>
      <c:overlay val="0"/>
      <c:spPr>
        <a:noFill/>
        <a:ln>
          <a:noFill/>
        </a:ln>
        <a:effectLst/>
      </c:spPr>
      <c:txPr>
        <a:bodyPr rot="0" spcFirstLastPara="1" vertOverflow="ellipsis" vert="horz" wrap="square" numCol="1"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numCol="1"/>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643-4BA2-AF21-8C25731896E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643-4BA2-AF21-8C25731896E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643-4BA2-AF21-8C25731896EA}"/>
              </c:ext>
            </c:extLst>
          </c:dPt>
          <c:dPt>
            <c:idx val="3"/>
            <c:bubble3D val="0"/>
            <c:spPr>
              <a:solidFill>
                <a:schemeClr val="bg2">
                  <a:lumMod val="75000"/>
                  <a:lumOff val="25000"/>
                </a:schemeClr>
              </a:solidFill>
              <a:ln w="19050">
                <a:solidFill>
                  <a:schemeClr val="lt1"/>
                </a:solidFill>
              </a:ln>
              <a:effectLst/>
            </c:spPr>
            <c:extLst>
              <c:ext xmlns:c16="http://schemas.microsoft.com/office/drawing/2014/chart" uri="{C3380CC4-5D6E-409C-BE32-E72D297353CC}">
                <c16:uniqueId val="{00000002-2314-446B-A006-7B86ECC1A5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0%</c:formatCode>
                <c:ptCount val="4"/>
                <c:pt idx="0">
                  <c:v>0.5</c:v>
                </c:pt>
                <c:pt idx="1">
                  <c:v>0.2</c:v>
                </c:pt>
                <c:pt idx="2">
                  <c:v>0.1</c:v>
                </c:pt>
                <c:pt idx="3">
                  <c:v>0.2</c:v>
                </c:pt>
              </c:numCache>
            </c:numRef>
          </c:val>
          <c:extLst>
            <c:ext xmlns:c16="http://schemas.microsoft.com/office/drawing/2014/chart" uri="{C3380CC4-5D6E-409C-BE32-E72D297353CC}">
              <c16:uniqueId val="{00000000-2314-446B-A006-7B86ECC1A598}"/>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11/19/2023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11/19/2023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a:t>
            </a:fld>
            <a:endParaRPr lang="de-DE" altLang="de-DE" dirty="0"/>
          </a:p>
        </p:txBody>
      </p:sp>
    </p:spTree>
    <p:extLst>
      <p:ext uri="{BB962C8B-B14F-4D97-AF65-F5344CB8AC3E}">
        <p14:creationId xmlns:p14="http://schemas.microsoft.com/office/powerpoint/2010/main" val="82543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19</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20</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a:t>
            </a:fld>
            <a:endParaRPr lang="de-DE" altLang="de-DE" dirty="0"/>
          </a:p>
        </p:txBody>
      </p:sp>
    </p:spTree>
    <p:extLst>
      <p:ext uri="{BB962C8B-B14F-4D97-AF65-F5344CB8AC3E}">
        <p14:creationId xmlns:p14="http://schemas.microsoft.com/office/powerpoint/2010/main" val="3409348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4</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13</a:t>
            </a:fld>
            <a:endParaRPr lang="de-DE" altLang="de-DE" dirty="0"/>
          </a:p>
        </p:txBody>
      </p:sp>
    </p:spTree>
    <p:extLst>
      <p:ext uri="{BB962C8B-B14F-4D97-AF65-F5344CB8AC3E}">
        <p14:creationId xmlns:p14="http://schemas.microsoft.com/office/powerpoint/2010/main" val="2417327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14</a:t>
            </a:fld>
            <a:endParaRPr lang="de-DE" altLang="de-DE" dirty="0"/>
          </a:p>
        </p:txBody>
      </p:sp>
    </p:spTree>
    <p:extLst>
      <p:ext uri="{BB962C8B-B14F-4D97-AF65-F5344CB8AC3E}">
        <p14:creationId xmlns:p14="http://schemas.microsoft.com/office/powerpoint/2010/main" val="343005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15</a:t>
            </a:fld>
            <a:endParaRPr lang="de-DE" altLang="de-DE" dirty="0"/>
          </a:p>
        </p:txBody>
      </p:sp>
    </p:spTree>
    <p:extLst>
      <p:ext uri="{BB962C8B-B14F-4D97-AF65-F5344CB8AC3E}">
        <p14:creationId xmlns:p14="http://schemas.microsoft.com/office/powerpoint/2010/main" val="161708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16</a:t>
            </a:fld>
            <a:endParaRPr lang="de-DE" altLang="de-DE" dirty="0"/>
          </a:p>
        </p:txBody>
      </p:sp>
    </p:spTree>
    <p:extLst>
      <p:ext uri="{BB962C8B-B14F-4D97-AF65-F5344CB8AC3E}">
        <p14:creationId xmlns:p14="http://schemas.microsoft.com/office/powerpoint/2010/main" val="287001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17</a:t>
            </a:fld>
            <a:endParaRPr lang="de-DE" altLang="de-DE" dirty="0"/>
          </a:p>
        </p:txBody>
      </p:sp>
    </p:spTree>
    <p:extLst>
      <p:ext uri="{BB962C8B-B14F-4D97-AF65-F5344CB8AC3E}">
        <p14:creationId xmlns:p14="http://schemas.microsoft.com/office/powerpoint/2010/main" val="2497407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18</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10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71331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10" Type="http://schemas.openxmlformats.org/officeDocument/2006/relationships/image" Target="../media/image2.png"/><Relationship Id="rId4" Type="http://schemas.openxmlformats.org/officeDocument/2006/relationships/vmlDrawing" Target="../drawings/vmlDrawing1.v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6"/>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92" name="think-cell Slide" r:id="rId8" imgW="451" imgH="450" progId="TCLayout.ActiveDocument.1">
                  <p:embed/>
                </p:oleObj>
              </mc:Choice>
              <mc:Fallback>
                <p:oleObj name="think-cell Slide" r:id="rId8" imgW="451" imgH="450"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7"/>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11/19/2023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10"/>
          <a:stretch>
            <a:fillRect/>
          </a:stretch>
        </p:blipFill>
        <p:spPr>
          <a:xfrm>
            <a:off x="11009789" y="384048"/>
            <a:ext cx="711200" cy="616373"/>
          </a:xfrm>
          <a:prstGeom prst="rect">
            <a:avLst/>
          </a:prstGeom>
        </p:spPr>
      </p:pic>
    </p:spTree>
    <p:custDataLst>
      <p:tags r:id="rId5"/>
    </p:custDataLst>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54" r:id="rId1"/>
    <p:sldLayoutId id="2147483656"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3.xml"/><Relationship Id="rId7" Type="http://schemas.openxmlformats.org/officeDocument/2006/relationships/image" Target="../media/image23.png"/><Relationship Id="rId2" Type="http://schemas.openxmlformats.org/officeDocument/2006/relationships/tags" Target="../tags/tag22.xml"/><Relationship Id="rId1" Type="http://schemas.openxmlformats.org/officeDocument/2006/relationships/vmlDrawing" Target="../drawings/vmlDrawing8.vml"/><Relationship Id="rId6" Type="http://schemas.openxmlformats.org/officeDocument/2006/relationships/image" Target="../media/image4.emf"/><Relationship Id="rId11" Type="http://schemas.openxmlformats.org/officeDocument/2006/relationships/image" Target="../media/image19.png"/><Relationship Id="rId5" Type="http://schemas.openxmlformats.org/officeDocument/2006/relationships/oleObject" Target="../embeddings/oleObject8.bin"/><Relationship Id="rId10" Type="http://schemas.openxmlformats.org/officeDocument/2006/relationships/image" Target="../media/image20.png"/><Relationship Id="rId4" Type="http://schemas.openxmlformats.org/officeDocument/2006/relationships/slideLayout" Target="../slideLayouts/slideLayout1.xm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5.xml"/><Relationship Id="rId7" Type="http://schemas.openxmlformats.org/officeDocument/2006/relationships/image" Target="../media/image22.png"/><Relationship Id="rId2" Type="http://schemas.openxmlformats.org/officeDocument/2006/relationships/tags" Target="../tags/tag24.xml"/><Relationship Id="rId1" Type="http://schemas.openxmlformats.org/officeDocument/2006/relationships/vmlDrawing" Target="../drawings/vmlDrawing9.vml"/><Relationship Id="rId6" Type="http://schemas.openxmlformats.org/officeDocument/2006/relationships/image" Target="../media/image4.emf"/><Relationship Id="rId11" Type="http://schemas.openxmlformats.org/officeDocument/2006/relationships/image" Target="../media/image19.png"/><Relationship Id="rId5" Type="http://schemas.openxmlformats.org/officeDocument/2006/relationships/oleObject" Target="../embeddings/oleObject9.bin"/><Relationship Id="rId10" Type="http://schemas.openxmlformats.org/officeDocument/2006/relationships/image" Target="../media/image20.png"/><Relationship Id="rId4" Type="http://schemas.openxmlformats.org/officeDocument/2006/relationships/slideLayout" Target="../slideLayouts/slideLayout1.xml"/><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27.xml"/><Relationship Id="rId7" Type="http://schemas.openxmlformats.org/officeDocument/2006/relationships/image" Target="../media/image24.png"/><Relationship Id="rId2" Type="http://schemas.openxmlformats.org/officeDocument/2006/relationships/tags" Target="../tags/tag26.xml"/><Relationship Id="rId1" Type="http://schemas.openxmlformats.org/officeDocument/2006/relationships/vmlDrawing" Target="../drawings/vmlDrawing10.vml"/><Relationship Id="rId6" Type="http://schemas.openxmlformats.org/officeDocument/2006/relationships/image" Target="../media/image4.emf"/><Relationship Id="rId5" Type="http://schemas.openxmlformats.org/officeDocument/2006/relationships/oleObject" Target="../embeddings/oleObject10.bin"/><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29.xml"/><Relationship Id="rId7" Type="http://schemas.openxmlformats.org/officeDocument/2006/relationships/image" Target="../media/image25.png"/><Relationship Id="rId2" Type="http://schemas.openxmlformats.org/officeDocument/2006/relationships/tags" Target="../tags/tag28.xml"/><Relationship Id="rId1" Type="http://schemas.openxmlformats.org/officeDocument/2006/relationships/vmlDrawing" Target="../drawings/vmlDrawing11.vml"/><Relationship Id="rId6" Type="http://schemas.openxmlformats.org/officeDocument/2006/relationships/image" Target="../media/image4.emf"/><Relationship Id="rId5" Type="http://schemas.openxmlformats.org/officeDocument/2006/relationships/oleObject" Target="../embeddings/oleObject11.bin"/><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31.xml"/><Relationship Id="rId7" Type="http://schemas.openxmlformats.org/officeDocument/2006/relationships/image" Target="../media/image4.emf"/><Relationship Id="rId2" Type="http://schemas.openxmlformats.org/officeDocument/2006/relationships/tags" Target="../tags/tag3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3.xml"/><Relationship Id="rId7" Type="http://schemas.openxmlformats.org/officeDocument/2006/relationships/image" Target="../media/image4.emf"/><Relationship Id="rId2" Type="http://schemas.openxmlformats.org/officeDocument/2006/relationships/tags" Target="../tags/tag3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5.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5.xml"/><Relationship Id="rId7" Type="http://schemas.openxmlformats.org/officeDocument/2006/relationships/image" Target="../media/image4.emf"/><Relationship Id="rId2" Type="http://schemas.openxmlformats.org/officeDocument/2006/relationships/tags" Target="../tags/tag34.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6.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7.xml"/><Relationship Id="rId7" Type="http://schemas.openxmlformats.org/officeDocument/2006/relationships/image" Target="../media/image4.emf"/><Relationship Id="rId2" Type="http://schemas.openxmlformats.org/officeDocument/2006/relationships/tags" Target="../tags/tag3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7.xml"/><Relationship Id="rId4" Type="http://schemas.openxmlformats.org/officeDocument/2006/relationships/slideLayout" Target="../slideLayouts/slideLayout1.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9.xml"/><Relationship Id="rId7" Type="http://schemas.openxmlformats.org/officeDocument/2006/relationships/image" Target="../media/image4.emf"/><Relationship Id="rId2" Type="http://schemas.openxmlformats.org/officeDocument/2006/relationships/tags" Target="../tags/tag38.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41.xml"/><Relationship Id="rId7" Type="http://schemas.openxmlformats.org/officeDocument/2006/relationships/image" Target="../media/image4.emf"/><Relationship Id="rId2" Type="http://schemas.openxmlformats.org/officeDocument/2006/relationships/tags" Target="../tags/tag40.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9.xml"/><Relationship Id="rId4" Type="http://schemas.openxmlformats.org/officeDocument/2006/relationships/slideLayout" Target="../slideLayouts/slideLayout1.xml"/><Relationship Id="rId9" Type="http://schemas.openxmlformats.org/officeDocument/2006/relationships/image" Target="../media/image30.jpe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xml"/><Relationship Id="rId7" Type="http://schemas.openxmlformats.org/officeDocument/2006/relationships/image" Target="../media/image4.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43.xml"/><Relationship Id="rId7" Type="http://schemas.openxmlformats.org/officeDocument/2006/relationships/image" Target="../media/image4.emf"/><Relationship Id="rId2" Type="http://schemas.openxmlformats.org/officeDocument/2006/relationships/tags" Target="../tags/tag42.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10.xml"/><Relationship Id="rId4" Type="http://schemas.openxmlformats.org/officeDocument/2006/relationships/slideLayout" Target="../slideLayouts/slideLayout1.xml"/><Relationship Id="rId9" Type="http://schemas.openxmlformats.org/officeDocument/2006/relationships/image" Target="../media/image31.jpeg"/></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45.xml"/><Relationship Id="rId7" Type="http://schemas.openxmlformats.org/officeDocument/2006/relationships/image" Target="../media/image4.emf"/><Relationship Id="rId2" Type="http://schemas.openxmlformats.org/officeDocument/2006/relationships/tags" Target="../tags/tag44.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11.xml"/><Relationship Id="rId4" Type="http://schemas.openxmlformats.org/officeDocument/2006/relationships/slideLayout" Target="../slideLayouts/slideLayout1.xm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7.png"/><Relationship Id="rId3" Type="http://schemas.openxmlformats.org/officeDocument/2006/relationships/tags" Target="../tags/tag47.xml"/><Relationship Id="rId7" Type="http://schemas.openxmlformats.org/officeDocument/2006/relationships/image" Target="../media/image5.png"/><Relationship Id="rId12" Type="http://schemas.openxmlformats.org/officeDocument/2006/relationships/image" Target="../media/image36.svg"/><Relationship Id="rId2" Type="http://schemas.openxmlformats.org/officeDocument/2006/relationships/tags" Target="../tags/tag46.xml"/><Relationship Id="rId16" Type="http://schemas.openxmlformats.org/officeDocument/2006/relationships/image" Target="../media/image40.svg"/><Relationship Id="rId1" Type="http://schemas.openxmlformats.org/officeDocument/2006/relationships/vmlDrawing" Target="../drawings/vmlDrawing20.vml"/><Relationship Id="rId6" Type="http://schemas.openxmlformats.org/officeDocument/2006/relationships/image" Target="../media/image4.emf"/><Relationship Id="rId11" Type="http://schemas.openxmlformats.org/officeDocument/2006/relationships/image" Target="../media/image35.png"/><Relationship Id="rId5" Type="http://schemas.openxmlformats.org/officeDocument/2006/relationships/oleObject" Target="../embeddings/oleObject20.bin"/><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slideLayout" Target="../slideLayouts/slideLayout1.xml"/><Relationship Id="rId9" Type="http://schemas.openxmlformats.org/officeDocument/2006/relationships/image" Target="../media/image33.png"/><Relationship Id="rId14" Type="http://schemas.openxmlformats.org/officeDocument/2006/relationships/image" Target="../media/image38.sv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1.vml"/><Relationship Id="rId6" Type="http://schemas.openxmlformats.org/officeDocument/2006/relationships/image" Target="../media/image4.emf"/><Relationship Id="rId5" Type="http://schemas.openxmlformats.org/officeDocument/2006/relationships/oleObject" Target="../embeddings/oleObject21.bin"/><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vmlDrawing" Target="../drawings/vmlDrawing22.vml"/><Relationship Id="rId6" Type="http://schemas.openxmlformats.org/officeDocument/2006/relationships/image" Target="../media/image4.emf"/><Relationship Id="rId5" Type="http://schemas.openxmlformats.org/officeDocument/2006/relationships/oleObject" Target="../embeddings/oleObject22.bin"/><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54.xml"/><Relationship Id="rId7" Type="http://schemas.openxmlformats.org/officeDocument/2006/relationships/image" Target="../media/image4.emf"/><Relationship Id="rId2" Type="http://schemas.openxmlformats.org/officeDocument/2006/relationships/tags" Target="../tags/tag53.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Layout" Target="../slideLayouts/slideLayout1.xml"/><Relationship Id="rId4" Type="http://schemas.openxmlformats.org/officeDocument/2006/relationships/tags" Target="../tags/tag55.xml"/><Relationship Id="rId9" Type="http://schemas.openxmlformats.org/officeDocument/2006/relationships/chart" Target="../charts/chart2.xml"/></Relationships>
</file>

<file path=ppt/slides/_rels/slide27.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tags" Target="../tags/tag57.xml"/><Relationship Id="rId7" Type="http://schemas.openxmlformats.org/officeDocument/2006/relationships/image" Target="../media/image4.emf"/><Relationship Id="rId2" Type="http://schemas.openxmlformats.org/officeDocument/2006/relationships/tags" Target="../tags/tag56.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slideLayout" Target="../slideLayouts/slideLayout1.xml"/><Relationship Id="rId4" Type="http://schemas.openxmlformats.org/officeDocument/2006/relationships/tags" Target="../tags/tag58.xml"/></Relationships>
</file>

<file path=ppt/slides/_rels/slide2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tags" Target="../tags/tag60.xml"/><Relationship Id="rId7" Type="http://schemas.openxmlformats.org/officeDocument/2006/relationships/image" Target="../media/image4.emf"/><Relationship Id="rId2" Type="http://schemas.openxmlformats.org/officeDocument/2006/relationships/tags" Target="../tags/tag59.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slideLayout" Target="../slideLayouts/slideLayout1.xml"/><Relationship Id="rId4" Type="http://schemas.openxmlformats.org/officeDocument/2006/relationships/tags" Target="../tags/tag6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xml"/><Relationship Id="rId7" Type="http://schemas.openxmlformats.org/officeDocument/2006/relationships/image" Target="../media/image4.emf"/><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2.xml"/><Relationship Id="rId4" Type="http://schemas.openxmlformats.org/officeDocument/2006/relationships/slideLayout" Target="../slideLayouts/slideLayout1.xml"/><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3" Type="http://schemas.openxmlformats.org/officeDocument/2006/relationships/slide" Target="slide19.xml"/><Relationship Id="rId26" Type="http://schemas.openxmlformats.org/officeDocument/2006/relationships/image" Target="../media/image90.png"/><Relationship Id="rId39" Type="http://schemas.openxmlformats.org/officeDocument/2006/relationships/image" Target="../media/image16.png"/><Relationship Id="rId21" Type="http://schemas.openxmlformats.org/officeDocument/2006/relationships/image" Target="../media/image10.png"/><Relationship Id="rId34" Type="http://schemas.openxmlformats.org/officeDocument/2006/relationships/slide" Target="slide24.xml"/><Relationship Id="rId42" Type="http://schemas.openxmlformats.org/officeDocument/2006/relationships/image" Target="../media/image17.png"/><Relationship Id="rId7" Type="http://schemas.openxmlformats.org/officeDocument/2006/relationships/oleObject" Target="../embeddings/oleObject4.bin"/><Relationship Id="rId2" Type="http://schemas.openxmlformats.org/officeDocument/2006/relationships/tags" Target="../tags/tag12.xml"/><Relationship Id="rId16" Type="http://schemas.openxmlformats.org/officeDocument/2006/relationships/slide" Target="slide2.xml"/><Relationship Id="rId20" Type="http://schemas.openxmlformats.org/officeDocument/2006/relationships/image" Target="../media/image70.png"/><Relationship Id="rId29" Type="http://schemas.openxmlformats.org/officeDocument/2006/relationships/image" Target="../media/image100.png"/><Relationship Id="rId41" Type="http://schemas.openxmlformats.org/officeDocument/2006/relationships/image" Target="../media/image140.png"/><Relationship Id="rId1" Type="http://schemas.openxmlformats.org/officeDocument/2006/relationships/vmlDrawing" Target="../drawings/vmlDrawing4.vml"/><Relationship Id="rId6" Type="http://schemas.openxmlformats.org/officeDocument/2006/relationships/notesSlide" Target="../notesSlides/notesSlide3.xml"/><Relationship Id="rId11" Type="http://schemas.openxmlformats.org/officeDocument/2006/relationships/image" Target="../media/image40.png"/><Relationship Id="rId24" Type="http://schemas.openxmlformats.org/officeDocument/2006/relationships/image" Target="../media/image11.png"/><Relationship Id="rId32" Type="http://schemas.openxmlformats.org/officeDocument/2006/relationships/image" Target="../media/image110.png"/><Relationship Id="rId37" Type="http://schemas.openxmlformats.org/officeDocument/2006/relationships/slide" Target="slide25.xml"/><Relationship Id="rId40" Type="http://schemas.openxmlformats.org/officeDocument/2006/relationships/slide" Target="slide26.xml"/><Relationship Id="rId5" Type="http://schemas.openxmlformats.org/officeDocument/2006/relationships/slideLayout" Target="../slideLayouts/slideLayout2.xml"/><Relationship Id="rId15" Type="http://schemas.openxmlformats.org/officeDocument/2006/relationships/image" Target="../media/image9.png"/><Relationship Id="rId23" Type="http://schemas.openxmlformats.org/officeDocument/2006/relationships/image" Target="../media/image80.png"/><Relationship Id="rId28" Type="http://schemas.openxmlformats.org/officeDocument/2006/relationships/slide" Target="slide12.xml"/><Relationship Id="rId36" Type="http://schemas.openxmlformats.org/officeDocument/2006/relationships/image" Target="../media/image15.png"/><Relationship Id="rId10" Type="http://schemas.openxmlformats.org/officeDocument/2006/relationships/slide" Target="slide17.xml"/><Relationship Id="rId19" Type="http://schemas.openxmlformats.org/officeDocument/2006/relationships/slide" Target="slide7.xml"/><Relationship Id="rId31" Type="http://schemas.openxmlformats.org/officeDocument/2006/relationships/slide" Target="slide13.xml"/><Relationship Id="rId44" Type="http://schemas.openxmlformats.org/officeDocument/2006/relationships/image" Target="../media/image150.png"/><Relationship Id="rId4" Type="http://schemas.openxmlformats.org/officeDocument/2006/relationships/tags" Target="../tags/tag14.xml"/><Relationship Id="rId9" Type="http://schemas.openxmlformats.org/officeDocument/2006/relationships/image" Target="../media/image7.png"/><Relationship Id="rId14" Type="http://schemas.openxmlformats.org/officeDocument/2006/relationships/image" Target="../media/image50.png"/><Relationship Id="rId22" Type="http://schemas.openxmlformats.org/officeDocument/2006/relationships/slide" Target="slide22.xml"/><Relationship Id="rId27" Type="http://schemas.openxmlformats.org/officeDocument/2006/relationships/image" Target="../media/image12.png"/><Relationship Id="rId30" Type="http://schemas.openxmlformats.org/officeDocument/2006/relationships/image" Target="../media/image13.png"/><Relationship Id="rId35" Type="http://schemas.openxmlformats.org/officeDocument/2006/relationships/image" Target="../media/image120.png"/><Relationship Id="rId43" Type="http://schemas.openxmlformats.org/officeDocument/2006/relationships/slide" Target="slide28.xml"/><Relationship Id="rId8" Type="http://schemas.openxmlformats.org/officeDocument/2006/relationships/image" Target="../media/image4.emf"/><Relationship Id="rId3" Type="http://schemas.openxmlformats.org/officeDocument/2006/relationships/tags" Target="../tags/tag13.xml"/><Relationship Id="rId12" Type="http://schemas.openxmlformats.org/officeDocument/2006/relationships/image" Target="../media/image8.png"/><Relationship Id="rId17" Type="http://schemas.openxmlformats.org/officeDocument/2006/relationships/image" Target="../media/image6.png"/><Relationship Id="rId25" Type="http://schemas.openxmlformats.org/officeDocument/2006/relationships/slide" Target="slide6.xml"/><Relationship Id="rId33" Type="http://schemas.openxmlformats.org/officeDocument/2006/relationships/image" Target="../media/image14.png"/><Relationship Id="rId38"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8.png"/><Relationship Id="rId2" Type="http://schemas.openxmlformats.org/officeDocument/2006/relationships/tags" Target="../tags/tag15.xml"/><Relationship Id="rId1" Type="http://schemas.openxmlformats.org/officeDocument/2006/relationships/vmlDrawing" Target="../drawings/vmlDrawing5.v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9.xml"/><Relationship Id="rId7" Type="http://schemas.openxmlformats.org/officeDocument/2006/relationships/image" Target="../media/image20.png"/><Relationship Id="rId2" Type="http://schemas.openxmlformats.org/officeDocument/2006/relationships/tags" Target="../tags/tag18.xml"/><Relationship Id="rId1" Type="http://schemas.openxmlformats.org/officeDocument/2006/relationships/vmlDrawing" Target="../drawings/vmlDrawing6.vml"/><Relationship Id="rId6" Type="http://schemas.openxmlformats.org/officeDocument/2006/relationships/image" Target="../media/image4.emf"/><Relationship Id="rId11" Type="http://schemas.openxmlformats.org/officeDocument/2006/relationships/image" Target="../media/image21.png"/><Relationship Id="rId5" Type="http://schemas.openxmlformats.org/officeDocument/2006/relationships/oleObject" Target="../embeddings/oleObject6.bin"/><Relationship Id="rId10" Type="http://schemas.openxmlformats.org/officeDocument/2006/relationships/image" Target="../media/image19.png"/><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1.xml"/><Relationship Id="rId7" Type="http://schemas.openxmlformats.org/officeDocument/2006/relationships/image" Target="../media/image4.emf"/><Relationship Id="rId2" Type="http://schemas.openxmlformats.org/officeDocument/2006/relationships/tags" Target="../tags/tag20.xml"/><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19.png"/><Relationship Id="rId5" Type="http://schemas.openxmlformats.org/officeDocument/2006/relationships/image" Target="../media/image21.png"/><Relationship Id="rId10" Type="http://schemas.openxmlformats.org/officeDocument/2006/relationships/image" Target="../media/image20.png"/><Relationship Id="rId4" Type="http://schemas.openxmlformats.org/officeDocument/2006/relationships/slideLayout" Target="../slideLayouts/slideLayout1.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420256" y="2888674"/>
            <a:ext cx="5440218" cy="2275046"/>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a:lnSpc>
                <a:spcPct val="80000"/>
              </a:lnSpc>
              <a:buNone/>
            </a:pPr>
            <a:r>
              <a:rPr lang="en-US" sz="9600" dirty="0">
                <a:solidFill>
                  <a:schemeClr val="tx1"/>
                </a:solidFill>
              </a:rPr>
              <a:t>Medical Billing </a:t>
            </a:r>
          </a:p>
        </p:txBody>
      </p:sp>
      <p:sp>
        <p:nvSpPr>
          <p:cNvPr id="4" name="TextBox 3">
            <a:extLst>
              <a:ext uri="{FF2B5EF4-FFF2-40B4-BE49-F238E27FC236}">
                <a16:creationId xmlns:a16="http://schemas.microsoft.com/office/drawing/2014/main" id="{16302D8A-C938-4A06-8BA5-73AC26D98D09}"/>
              </a:ext>
            </a:extLst>
          </p:cNvPr>
          <p:cNvSpPr txBox="1"/>
          <p:nvPr/>
        </p:nvSpPr>
        <p:spPr>
          <a:xfrm>
            <a:off x="10972800" y="263235"/>
            <a:ext cx="845127" cy="942109"/>
          </a:xfrm>
          <a:prstGeom prst="rect">
            <a:avLst/>
          </a:prstGeom>
          <a:solidFill>
            <a:schemeClr val="bg1">
              <a:lumMod val="50000"/>
            </a:schemeClr>
          </a:solidFill>
        </p:spPr>
        <p:txBody>
          <a:bodyPr wrap="square" lIns="0" tIns="0" rIns="0" bIns="0" numCol="1" rtlCol="0">
            <a:spAutoFit/>
          </a:bodyPr>
          <a:lstStyle/>
          <a:p>
            <a:pPr algn="l"/>
            <a:endParaRPr lang="en-US" sz="1400" kern="0" dirty="0"/>
          </a:p>
        </p:txBody>
      </p:sp>
      <p:pic>
        <p:nvPicPr>
          <p:cNvPr id="6" name="Picture 5">
            <a:extLst>
              <a:ext uri="{FF2B5EF4-FFF2-40B4-BE49-F238E27FC236}">
                <a16:creationId xmlns:a16="http://schemas.microsoft.com/office/drawing/2014/main" id="{D53EDD96-6A9F-4DE0-8B32-A8BC185584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750" b="87750" l="20250" r="88250">
                        <a14:foregroundMark x1="29929" y1="72449" x2="27167" y2="50917"/>
                        <a14:foregroundMark x1="27167" y1="50917" x2="33167" y2="40917"/>
                        <a14:foregroundMark x1="34250" y1="40917" x2="40667" y2="35583"/>
                        <a14:foregroundMark x1="40667" y1="35583" x2="50333" y2="36667"/>
                        <a14:foregroundMark x1="50333" y1="36667" x2="56000" y2="29750"/>
                        <a14:foregroundMark x1="56000" y1="29750" x2="59583" y2="4833"/>
                        <a14:foregroundMark x1="67083" y1="3750" x2="86667" y2="16000"/>
                        <a14:foregroundMark x1="52833" y1="35583" x2="48000" y2="42917"/>
                        <a14:foregroundMark x1="48000" y1="42917" x2="44250" y2="63083"/>
                        <a14:foregroundMark x1="44250" y1="63083" x2="44917" y2="65333"/>
                        <a14:foregroundMark x1="30417" y1="72750" x2="17000" y2="79917"/>
                        <a14:foregroundMark x1="17000" y1="79917" x2="17917" y2="89167"/>
                        <a14:foregroundMark x1="17917" y1="89167" x2="37417" y2="99667"/>
                        <a14:foregroundMark x1="37417" y1="99667" x2="81750" y2="74333"/>
                        <a14:foregroundMark x1="81750" y1="74333" x2="87083" y2="64417"/>
                        <a14:foregroundMark x1="87083" y1="64417" x2="86000" y2="18250"/>
                        <a14:foregroundMark x1="86000" y1="18250" x2="88250" y2="35083"/>
                        <a14:foregroundMark x1="43333" y1="37417" x2="35417" y2="39333"/>
                        <a14:foregroundMark x1="33417" y1="42000" x2="38417" y2="34167"/>
                        <a14:foregroundMark x1="38417" y1="34167" x2="40167" y2="36167"/>
                        <a14:foregroundMark x1="37917" y1="35583" x2="34250" y2="41417"/>
                        <a14:backgroundMark x1="87527" y1="35179" x2="88167" y2="66417"/>
                        <a14:backgroundMark x1="87167" y1="17583" x2="87177" y2="18093"/>
                        <a14:backgroundMark x1="88167" y1="66417" x2="83583" y2="75083"/>
                        <a14:backgroundMark x1="83583" y1="75083" x2="44750" y2="96667"/>
                        <a14:backgroundMark x1="44750" y1="96667" x2="37854" y2="98344"/>
                        <a14:backgroundMark x1="16330" y1="87530" x2="13333" y2="85750"/>
                        <a14:backgroundMark x1="18610" y1="81793" x2="24083" y2="77688"/>
                        <a14:backgroundMark x1="13333" y1="85750" x2="15959" y2="83781"/>
                        <a14:backgroundMark x1="47496" y1="41109" x2="44917" y2="43417"/>
                        <a14:backgroundMark x1="44917" y1="43417" x2="45490" y2="48661"/>
                      </a14:backgroundRemoval>
                    </a14:imgEffect>
                  </a14:imgLayer>
                </a14:imgProps>
              </a:ext>
            </a:extLst>
          </a:blip>
          <a:srcRect l="12828" t="3232" r="12627" b="2828"/>
          <a:stretch/>
        </p:blipFill>
        <p:spPr>
          <a:xfrm>
            <a:off x="7287489" y="540327"/>
            <a:ext cx="4572001" cy="4906199"/>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2399123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extLst>
              <p:ext uri="{D42A27DB-BD31-4B8C-83A1-F6EECF244321}">
                <p14:modId xmlns:p14="http://schemas.microsoft.com/office/powerpoint/2010/main" val="867223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83"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7"/>
          <a:srcRect r="38824" b="18695"/>
          <a:stretch/>
        </p:blipFill>
        <p:spPr>
          <a:xfrm>
            <a:off x="4595932" y="2037984"/>
            <a:ext cx="3090744" cy="3079547"/>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8"/>
          <a:srcRect l="3194" t="10778" r="25169"/>
          <a:stretch/>
        </p:blipFill>
        <p:spPr>
          <a:xfrm>
            <a:off x="2246689" y="2199909"/>
            <a:ext cx="2227761" cy="2219691"/>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9"/>
          <a:srcRect l="47318" t="29394" r="10667" b="7722"/>
          <a:stretch/>
        </p:blipFill>
        <p:spPr>
          <a:xfrm>
            <a:off x="137217" y="2223722"/>
            <a:ext cx="1820883" cy="1817826"/>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10"/>
          <a:srcRect l="2728" t="19258" r="2728" b="17777"/>
          <a:stretch/>
        </p:blipFill>
        <p:spPr>
          <a:xfrm>
            <a:off x="7819063"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1"/>
          <a:srcRect l="13696" t="2963" r="13696"/>
          <a:stretch/>
        </p:blipFill>
        <p:spPr>
          <a:xfrm>
            <a:off x="10174027" y="22237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9"/>
          <a:srcRect l="47318" t="29394" r="10667" b="7722"/>
          <a:stretch/>
        </p:blipFill>
        <p:spPr>
          <a:xfrm>
            <a:off x="125661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7"/>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208580" y="1450129"/>
            <a:ext cx="1774845" cy="584775"/>
          </a:xfrm>
          <a:prstGeom prst="rect">
            <a:avLst/>
          </a:prstGeom>
          <a:noFill/>
        </p:spPr>
        <p:txBody>
          <a:bodyPr wrap="none" numCol="1" rtlCol="0">
            <a:spAutoFit/>
          </a:bodyPr>
          <a:lstStyle/>
          <a:p>
            <a:pPr algn="ctr"/>
            <a:r>
              <a:rPr lang="de-DE" altLang="de-DE" sz="3200" dirty="0"/>
              <a:t>Check In</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4"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3</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11350" y="1564429"/>
            <a:ext cx="1465979"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10" name="TextBox 9">
            <a:extLst>
              <a:ext uri="{FF2B5EF4-FFF2-40B4-BE49-F238E27FC236}">
                <a16:creationId xmlns:a16="http://schemas.microsoft.com/office/drawing/2014/main" id="{2D955090-E87B-41DF-B5F9-2F676D0D45F4}"/>
              </a:ext>
            </a:extLst>
          </p:cNvPr>
          <p:cNvSpPr txBox="1"/>
          <p:nvPr/>
        </p:nvSpPr>
        <p:spPr>
          <a:xfrm>
            <a:off x="332304" y="1564429"/>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6"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057650" y="5227506"/>
            <a:ext cx="4100513" cy="1754326"/>
          </a:xfrm>
          <a:prstGeom prst="rect">
            <a:avLst/>
          </a:prstGeom>
          <a:noFill/>
        </p:spPr>
        <p:txBody>
          <a:bodyPr wrap="square" numCol="1" rtlCol="0">
            <a:spAutoFit/>
          </a:bodyPr>
          <a:lstStyle/>
          <a:p>
            <a:pPr algn="just"/>
            <a:r>
              <a:rPr lang="en-US" sz="1800" dirty="0">
                <a:latin typeface="Lexend"/>
              </a:rPr>
              <a:t>When Patients arrive in provider’s office, they are marked as check-In. All the necessary paperwork is done at this point, like signing consent forms, </a:t>
            </a:r>
          </a:p>
          <a:p>
            <a:pPr algn="just"/>
            <a:r>
              <a:rPr lang="en-US" dirty="0">
                <a:latin typeface="Lexend"/>
              </a:rPr>
              <a:t>(</a:t>
            </a:r>
            <a:r>
              <a:rPr lang="en-US" sz="1800" dirty="0">
                <a:latin typeface="Lexend"/>
              </a:rPr>
              <a:t>ROI, AOB or ABN).</a:t>
            </a:r>
          </a:p>
          <a:p>
            <a:pPr algn="just"/>
            <a:endParaRPr lang="de-DE" altLang="de-DE" dirty="0"/>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0"/>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Tree>
    <p:custDataLst>
      <p:tags r:id="rId2"/>
    </p:custDataLst>
    <p:extLst>
      <p:ext uri="{BB962C8B-B14F-4D97-AF65-F5344CB8AC3E}">
        <p14:creationId xmlns:p14="http://schemas.microsoft.com/office/powerpoint/2010/main" val="6431214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06"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7"/>
          <a:srcRect l="3194" t="10778" r="25169"/>
          <a:stretch/>
        </p:blipFill>
        <p:spPr>
          <a:xfrm>
            <a:off x="4462840" y="2066559"/>
            <a:ext cx="3030770" cy="3019791"/>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8"/>
          <a:srcRect r="38824" b="18695"/>
          <a:stretch/>
        </p:blipFill>
        <p:spPr>
          <a:xfrm>
            <a:off x="2109907" y="2109422"/>
            <a:ext cx="2190631" cy="2182695"/>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9"/>
          <a:srcRect l="47318" t="29394" r="10667" b="7722"/>
          <a:stretch/>
        </p:blipFill>
        <p:spPr>
          <a:xfrm>
            <a:off x="137217" y="2223722"/>
            <a:ext cx="1820883" cy="1817826"/>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10"/>
          <a:srcRect l="2728" t="19258" r="2728" b="17777"/>
          <a:stretch/>
        </p:blipFill>
        <p:spPr>
          <a:xfrm>
            <a:off x="7819063"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1"/>
          <a:srcRect l="13696" t="2963" r="13696"/>
          <a:stretch/>
        </p:blipFill>
        <p:spPr>
          <a:xfrm>
            <a:off x="10174027" y="22237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9"/>
          <a:srcRect l="47318" t="29394" r="10667" b="7722"/>
          <a:stretch/>
        </p:blipFill>
        <p:spPr>
          <a:xfrm>
            <a:off x="125915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8"/>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4798944" y="1450129"/>
            <a:ext cx="2279791" cy="584775"/>
          </a:xfrm>
          <a:prstGeom prst="rect">
            <a:avLst/>
          </a:prstGeom>
          <a:noFill/>
        </p:spPr>
        <p:txBody>
          <a:bodyPr wrap="none" numCol="1" rtlCol="0">
            <a:spAutoFit/>
          </a:bodyPr>
          <a:lstStyle/>
          <a:p>
            <a:pPr algn="ctr"/>
            <a:r>
              <a:rPr lang="de-DE" altLang="de-DE" sz="3200" dirty="0"/>
              <a:t>Check- Out</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4"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3</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11350" y="1564429"/>
            <a:ext cx="1465979"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10" name="TextBox 9">
            <a:extLst>
              <a:ext uri="{FF2B5EF4-FFF2-40B4-BE49-F238E27FC236}">
                <a16:creationId xmlns:a16="http://schemas.microsoft.com/office/drawing/2014/main" id="{2D955090-E87B-41DF-B5F9-2F676D0D45F4}"/>
              </a:ext>
            </a:extLst>
          </p:cNvPr>
          <p:cNvSpPr txBox="1"/>
          <p:nvPr/>
        </p:nvSpPr>
        <p:spPr>
          <a:xfrm>
            <a:off x="332304" y="1564429"/>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6" y="1564429"/>
            <a:ext cx="1465979"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057650" y="5227506"/>
            <a:ext cx="3929063" cy="923330"/>
          </a:xfrm>
          <a:prstGeom prst="rect">
            <a:avLst/>
          </a:prstGeom>
          <a:noFill/>
        </p:spPr>
        <p:txBody>
          <a:bodyPr wrap="square" numCol="1" rtlCol="0">
            <a:spAutoFit/>
          </a:bodyPr>
          <a:lstStyle/>
          <a:p>
            <a:r>
              <a:rPr lang="en-US" sz="1800" dirty="0">
                <a:solidFill>
                  <a:schemeClr val="tx1"/>
                </a:solidFill>
                <a:latin typeface="Lexend"/>
              </a:rPr>
              <a:t>When patient has seen the doctor and heading out of the doctor’s office, its called Check-Out.</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0"/>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7"/>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Tree>
    <p:custDataLst>
      <p:tags r:id="rId2"/>
    </p:custDataLst>
    <p:extLst>
      <p:ext uri="{BB962C8B-B14F-4D97-AF65-F5344CB8AC3E}">
        <p14:creationId xmlns:p14="http://schemas.microsoft.com/office/powerpoint/2010/main" val="39711025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extLst>
              <p:ext uri="{D42A27DB-BD31-4B8C-83A1-F6EECF244321}">
                <p14:modId xmlns:p14="http://schemas.microsoft.com/office/powerpoint/2010/main" val="48312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69"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5">
            <a:extLst>
              <a:ext uri="{FF2B5EF4-FFF2-40B4-BE49-F238E27FC236}">
                <a16:creationId xmlns:a16="http://schemas.microsoft.com/office/drawing/2014/main" id="{AEC5AC40-97A5-413A-84C8-544FFF6443E2}"/>
              </a:ext>
            </a:extLst>
          </p:cNvPr>
          <p:cNvPicPr>
            <a:picLocks noChangeAspect="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638156" y="2117580"/>
            <a:ext cx="2429307" cy="2477800"/>
          </a:xfrm>
          <a:prstGeom prst="rect">
            <a:avLst/>
          </a:prstGeom>
          <a:solidFill>
            <a:schemeClr val="bg2">
              <a:lumMod val="25000"/>
              <a:lumOff val="75000"/>
            </a:schemeClr>
          </a:solidFill>
        </p:spPr>
      </p:pic>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33518" y="1936931"/>
            <a:ext cx="5582628" cy="1169551"/>
          </a:xfrm>
          <a:prstGeom prst="rect">
            <a:avLst/>
          </a:prstGeom>
          <a:noFill/>
        </p:spPr>
        <p:txBody>
          <a:bodyPr wrap="square" lIns="0" tIns="0" rIns="0" bIns="0" numCol="1" rtlCol="0">
            <a:spAutoFit/>
          </a:bodyPr>
          <a:lstStyle/>
          <a:p>
            <a:r>
              <a:rPr lang="de-DE" altLang="de-DE" sz="4000" b="1" spc="300" dirty="0">
                <a:solidFill>
                  <a:schemeClr val="accent1">
                    <a:lumMod val="20000"/>
                    <a:lumOff val="80000"/>
                  </a:schemeClr>
                </a:solidFill>
              </a:rPr>
              <a:t>Patient</a:t>
            </a:r>
            <a:r>
              <a:rPr lang="de-DE" altLang="de-DE" sz="3600" b="1" spc="300" dirty="0">
                <a:solidFill>
                  <a:schemeClr val="accent1">
                    <a:lumMod val="20000"/>
                    <a:lumOff val="80000"/>
                  </a:schemeClr>
                </a:solidFill>
              </a:rPr>
              <a:t> Demographics and Registration </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616178"/>
            <a:ext cx="3435236" cy="2215991"/>
          </a:xfrm>
          <a:prstGeom prst="rect">
            <a:avLst/>
          </a:prstGeom>
          <a:noFill/>
        </p:spPr>
        <p:txBody>
          <a:bodyPr wrap="none" lIns="0" tIns="0" rIns="0" bIns="0" numCol="1" rtlCol="0">
            <a:spAutoFit/>
          </a:bodyPr>
          <a:lstStyle/>
          <a:p>
            <a:pPr marL="342900" indent="-342900">
              <a:buFont typeface="Arial" panose="020B0604020202020204" pitchFamily="34" charset="0"/>
              <a:buChar char="•"/>
            </a:pPr>
            <a:r>
              <a:rPr lang="de-DE" altLang="de-DE" sz="2400" dirty="0">
                <a:solidFill>
                  <a:schemeClr val="tx2"/>
                </a:solidFill>
              </a:rPr>
              <a:t>Patient Status </a:t>
            </a:r>
          </a:p>
          <a:p>
            <a:pPr marL="342900" indent="-342900">
              <a:buFont typeface="Arial" panose="020B0604020202020204" pitchFamily="34" charset="0"/>
              <a:buChar char="•"/>
            </a:pPr>
            <a:r>
              <a:rPr lang="de-DE" altLang="de-DE" sz="2400" dirty="0">
                <a:solidFill>
                  <a:schemeClr val="tx2"/>
                </a:solidFill>
              </a:rPr>
              <a:t>Insurance Information</a:t>
            </a:r>
          </a:p>
          <a:p>
            <a:pPr marL="342900" indent="-342900">
              <a:buFont typeface="Arial" panose="020B0604020202020204" pitchFamily="34" charset="0"/>
              <a:buChar char="•"/>
            </a:pPr>
            <a:r>
              <a:rPr lang="de-DE" altLang="de-DE" sz="2400" dirty="0">
                <a:solidFill>
                  <a:schemeClr val="tx2"/>
                </a:solidFill>
              </a:rPr>
              <a:t>Patient Information</a:t>
            </a:r>
          </a:p>
          <a:p>
            <a:pPr marL="971550" lvl="1" indent="-514350">
              <a:buFont typeface="+mj-lt"/>
              <a:buAutoNum type="romanLcPeriod"/>
            </a:pPr>
            <a:r>
              <a:rPr lang="de-DE" altLang="de-DE" sz="2400" dirty="0">
                <a:solidFill>
                  <a:schemeClr val="tx2"/>
                </a:solidFill>
              </a:rPr>
              <a:t>Mandatory </a:t>
            </a:r>
          </a:p>
          <a:p>
            <a:pPr marL="971550" lvl="1" indent="-514350">
              <a:buFont typeface="+mj-lt"/>
              <a:buAutoNum type="romanLcPeriod"/>
            </a:pPr>
            <a:r>
              <a:rPr lang="de-DE" altLang="de-DE" sz="2400" dirty="0">
                <a:solidFill>
                  <a:schemeClr val="tx2"/>
                </a:solidFill>
              </a:rPr>
              <a:t>Optional </a:t>
            </a:r>
          </a:p>
          <a:p>
            <a:pPr marL="971550" lvl="1" indent="-514350">
              <a:buFont typeface="+mj-lt"/>
              <a:buAutoNum type="romanLcPeriod"/>
            </a:pPr>
            <a:endParaRPr lang="de-DE" altLang="de-DE" sz="2400" dirty="0">
              <a:solidFill>
                <a:schemeClr val="accent5"/>
              </a:solidFill>
            </a:endParaRPr>
          </a:p>
        </p:txBody>
      </p:sp>
      <p:sp>
        <p:nvSpPr>
          <p:cNvPr id="3" name="Rectangle 2">
            <a:extLst>
              <a:ext uri="{FF2B5EF4-FFF2-40B4-BE49-F238E27FC236}">
                <a16:creationId xmlns:a16="http://schemas.microsoft.com/office/drawing/2014/main" id="{DA566ADB-536A-4E6E-8DF3-35C84FA42DE6}"/>
              </a:ext>
            </a:extLst>
          </p:cNvPr>
          <p:cNvSpPr/>
          <p:nvPr/>
        </p:nvSpPr>
        <p:spPr>
          <a:xfrm>
            <a:off x="10945091" y="332509"/>
            <a:ext cx="942109" cy="678873"/>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par>
                                <p:cTn id="12" presetID="10" presetClass="entr" presetSubtype="0" fill="hold" grpId="0" nodeType="withEffect">
                                  <p:stCondLst>
                                    <p:cond delay="26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2"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250" fill="hold"/>
                                        <p:tgtEl>
                                          <p:spTgt spid="6"/>
                                        </p:tgtEl>
                                        <p:attrNameLst>
                                          <p:attrName>ppt_x</p:attrName>
                                        </p:attrNameLst>
                                      </p:cBhvr>
                                      <p:tavLst>
                                        <p:tav tm="0">
                                          <p:val>
                                            <p:strVal val="1+#ppt_w/2"/>
                                          </p:val>
                                        </p:tav>
                                        <p:tav tm="100000">
                                          <p:val>
                                            <p:strVal val="#ppt_x"/>
                                          </p:val>
                                        </p:tav>
                                      </p:tavLst>
                                    </p:anim>
                                    <p:anim calcmode="lin" valueType="num">
                                      <p:cBhvr additive="base">
                                        <p:cTn id="1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93"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a:extLst>
              <a:ext uri="{FF2B5EF4-FFF2-40B4-BE49-F238E27FC236}">
                <a16:creationId xmlns:a16="http://schemas.microsoft.com/office/drawing/2014/main" id="{D81D1B18-74B3-46A6-ABB8-331098570171}"/>
              </a:ext>
            </a:extLst>
          </p:cNvPr>
          <p:cNvPicPr>
            <a:picLocks noChangeAspect="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Lst>
          </a:blip>
          <a:srcRect l="7011" t="18246" r="6088" b="18596"/>
          <a:stretch/>
        </p:blipFill>
        <p:spPr>
          <a:xfrm>
            <a:off x="2066757" y="2237875"/>
            <a:ext cx="2789969" cy="2020226"/>
          </a:xfrm>
          <a:prstGeom prst="rect">
            <a:avLst/>
          </a:prstGeom>
          <a:effectLst>
            <a:innerShdw blurRad="63500" dist="50800" dir="5400000">
              <a:prstClr val="black">
                <a:alpha val="50000"/>
              </a:prstClr>
            </a:innerShdw>
          </a:effectLst>
        </p:spPr>
      </p:pic>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566250"/>
            <a:ext cx="6691086" cy="372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71435" y="1924334"/>
            <a:ext cx="3122440" cy="553998"/>
          </a:xfrm>
          <a:prstGeom prst="rect">
            <a:avLst/>
          </a:prstGeom>
          <a:noFill/>
        </p:spPr>
        <p:txBody>
          <a:bodyPr wrap="square" lIns="0" tIns="0" rIns="0" bIns="0" numCol="1" rtlCol="0">
            <a:spAutoFit/>
          </a:bodyPr>
          <a:lstStyle/>
          <a:p>
            <a:r>
              <a:rPr lang="de-DE" altLang="de-DE" sz="3600" dirty="0">
                <a:latin typeface="+mj-lt"/>
              </a:rPr>
              <a:t>Charge Entry</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2784143"/>
            <a:ext cx="4634110" cy="1107996"/>
          </a:xfrm>
          <a:prstGeom prst="rect">
            <a:avLst/>
          </a:prstGeom>
          <a:noFill/>
        </p:spPr>
        <p:txBody>
          <a:bodyPr wrap="square" lIns="0" tIns="0" rIns="0" bIns="0" numCol="1" rtlCol="0">
            <a:spAutoFit/>
          </a:bodyPr>
          <a:lstStyle/>
          <a:p>
            <a:r>
              <a:rPr lang="en-US" dirty="0"/>
              <a:t>Charge entry is the process of assigning to the patient account an appropriate $ value as per the chosen medical codes and corresponding fee schedule.</a:t>
            </a:r>
            <a:endParaRPr lang="de-DE" altLang="de-DE" sz="2400" dirty="0">
              <a:solidFill>
                <a:schemeClr val="accent5"/>
              </a:solidFill>
            </a:endParaRPr>
          </a:p>
        </p:txBody>
      </p:sp>
      <p:sp>
        <p:nvSpPr>
          <p:cNvPr id="5" name="Rectangle 4">
            <a:extLst>
              <a:ext uri="{FF2B5EF4-FFF2-40B4-BE49-F238E27FC236}">
                <a16:creationId xmlns:a16="http://schemas.microsoft.com/office/drawing/2014/main" id="{BCB87D60-72F2-489B-82A2-741649B8A646}"/>
              </a:ext>
            </a:extLst>
          </p:cNvPr>
          <p:cNvSpPr/>
          <p:nvPr/>
        </p:nvSpPr>
        <p:spPr>
          <a:xfrm>
            <a:off x="10852484" y="240632"/>
            <a:ext cx="986590" cy="866273"/>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6763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par>
                                <p:cTn id="12" presetID="10" presetClass="entr" presetSubtype="0" fill="hold" grpId="0" nodeType="withEffect">
                                  <p:stCondLst>
                                    <p:cond delay="26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2"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250" fill="hold"/>
                                        <p:tgtEl>
                                          <p:spTgt spid="4"/>
                                        </p:tgtEl>
                                        <p:attrNameLst>
                                          <p:attrName>ppt_x</p:attrName>
                                        </p:attrNameLst>
                                      </p:cBhvr>
                                      <p:tavLst>
                                        <p:tav tm="0">
                                          <p:val>
                                            <p:strVal val="1+#ppt_w/2"/>
                                          </p:val>
                                        </p:tav>
                                        <p:tav tm="100000">
                                          <p:val>
                                            <p:strVal val="#ppt_x"/>
                                          </p:val>
                                        </p:tav>
                                      </p:tavLst>
                                    </p:anim>
                                    <p:anim calcmode="lin" valueType="num">
                                      <p:cBhvr additive="base">
                                        <p:cTn id="1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65"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3169436" cy="430887"/>
          </a:xfrm>
          <a:prstGeom prst="rect">
            <a:avLst/>
          </a:prstGeom>
          <a:noFill/>
        </p:spPr>
        <p:txBody>
          <a:bodyPr wrap="square" lIns="0" tIns="0" rIns="0" bIns="0" numCol="1" rtlCol="0">
            <a:spAutoFit/>
          </a:bodyPr>
          <a:lstStyle/>
          <a:p>
            <a:r>
              <a:rPr lang="de-DE" altLang="de-DE" sz="2800" spc="300" dirty="0">
                <a:highlight>
                  <a:srgbClr val="C57C86"/>
                </a:highlight>
              </a:rPr>
              <a:t>Medical Coding </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869168"/>
            <a:ext cx="3523845" cy="2492990"/>
          </a:xfrm>
          <a:prstGeom prst="rect">
            <a:avLst/>
          </a:prstGeom>
          <a:solidFill>
            <a:schemeClr val="accent6">
              <a:lumMod val="50000"/>
            </a:schemeClr>
          </a:solidFill>
        </p:spPr>
        <p:txBody>
          <a:bodyPr wrap="square" lIns="0" tIns="0" rIns="0" bIns="0" numCol="1" rtlCol="0">
            <a:spAutoFit/>
          </a:bodyPr>
          <a:lstStyle/>
          <a:p>
            <a:r>
              <a:rPr lang="en-US" b="1" i="0" dirty="0">
                <a:solidFill>
                  <a:schemeClr val="tx2"/>
                </a:solidFill>
                <a:effectLst/>
                <a:latin typeface="arial" panose="020B0604020202020204" pitchFamily="34" charset="0"/>
              </a:rPr>
              <a:t>Medical coding</a:t>
            </a:r>
            <a:r>
              <a:rPr lang="en-US" b="0" i="0" dirty="0">
                <a:solidFill>
                  <a:schemeClr val="tx2"/>
                </a:solidFill>
                <a:effectLst/>
                <a:latin typeface="arial" panose="020B0604020202020204" pitchFamily="34" charset="0"/>
              </a:rPr>
              <a:t> is the transformation of healthcare diagnoses, procedures, medical services, and equipment into universal medical alphanumeric codes.</a:t>
            </a:r>
          </a:p>
          <a:p>
            <a:pPr marL="342900" indent="-342900">
              <a:buFont typeface="Arial" panose="020B0604020202020204" pitchFamily="34" charset="0"/>
              <a:buChar char="•"/>
            </a:pPr>
            <a:r>
              <a:rPr lang="en-US" altLang="de-DE" dirty="0">
                <a:solidFill>
                  <a:schemeClr val="tx2"/>
                </a:solidFill>
                <a:latin typeface="arial" panose="020B0604020202020204" pitchFamily="34" charset="0"/>
              </a:rPr>
              <a:t>ICD</a:t>
            </a:r>
          </a:p>
          <a:p>
            <a:pPr marL="342900" indent="-342900">
              <a:buFont typeface="Arial" panose="020B0604020202020204" pitchFamily="34" charset="0"/>
              <a:buChar char="•"/>
            </a:pPr>
            <a:r>
              <a:rPr lang="en-US" altLang="de-DE" dirty="0">
                <a:solidFill>
                  <a:schemeClr val="tx2"/>
                </a:solidFill>
                <a:latin typeface="arial" panose="020B0604020202020204" pitchFamily="34" charset="0"/>
              </a:rPr>
              <a:t>CPT</a:t>
            </a:r>
          </a:p>
          <a:p>
            <a:pPr marL="342900" indent="-342900">
              <a:buFont typeface="Arial" panose="020B0604020202020204" pitchFamily="34" charset="0"/>
              <a:buChar char="•"/>
            </a:pPr>
            <a:r>
              <a:rPr lang="en-US" altLang="de-DE" dirty="0">
                <a:solidFill>
                  <a:schemeClr val="tx2"/>
                </a:solidFill>
                <a:latin typeface="arial" panose="020B0604020202020204" pitchFamily="34" charset="0"/>
              </a:rPr>
              <a:t>Modifiers</a:t>
            </a:r>
            <a:endParaRPr lang="de-DE" altLang="de-DE" sz="2400" dirty="0">
              <a:solidFill>
                <a:schemeClr val="tx2"/>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8"/>
          <a:srcRect l="20180" r="20180"/>
          <a:stretch/>
        </p:blipFill>
        <p:spPr>
          <a:xfrm>
            <a:off x="-7884" y="13119"/>
            <a:ext cx="6859059" cy="6844882"/>
          </a:xfrm>
          <a:prstGeom prst="rect">
            <a:avLst/>
          </a:prstGeom>
          <a:ln>
            <a:noFill/>
          </a:ln>
        </p:spPr>
      </p:pic>
      <p:sp>
        <p:nvSpPr>
          <p:cNvPr id="2" name="Rectangle 1">
            <a:extLst>
              <a:ext uri="{FF2B5EF4-FFF2-40B4-BE49-F238E27FC236}">
                <a16:creationId xmlns:a16="http://schemas.microsoft.com/office/drawing/2014/main" id="{07DE5230-3EA5-4AE9-8B34-12E3706AAF35}"/>
              </a:ext>
            </a:extLst>
          </p:cNvPr>
          <p:cNvSpPr/>
          <p:nvPr/>
        </p:nvSpPr>
        <p:spPr>
          <a:xfrm>
            <a:off x="11013743" y="286603"/>
            <a:ext cx="914400" cy="764275"/>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921851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1"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2" y="1183144"/>
            <a:ext cx="3892091" cy="553998"/>
          </a:xfrm>
          <a:prstGeom prst="rect">
            <a:avLst/>
          </a:prstGeom>
          <a:noFill/>
        </p:spPr>
        <p:txBody>
          <a:bodyPr wrap="none" lIns="0" tIns="0" rIns="0" bIns="0" numCol="1" rtlCol="0">
            <a:spAutoFit/>
          </a:bodyPr>
          <a:lstStyle/>
          <a:p>
            <a:r>
              <a:rPr lang="de-DE" altLang="de-DE" sz="3600" spc="300" dirty="0">
                <a:solidFill>
                  <a:srgbClr val="CB225B"/>
                </a:solidFill>
              </a:rPr>
              <a:t>Clearing House </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4" name="TextBox 23">
            <a:extLst>
              <a:ext uri="{FF2B5EF4-FFF2-40B4-BE49-F238E27FC236}">
                <a16:creationId xmlns:a16="http://schemas.microsoft.com/office/drawing/2014/main" id="{00A2A0F6-5FFE-4D0B-B57E-ECA81C5E7276}"/>
              </a:ext>
            </a:extLst>
          </p:cNvPr>
          <p:cNvSpPr txBox="1"/>
          <p:nvPr/>
        </p:nvSpPr>
        <p:spPr>
          <a:xfrm>
            <a:off x="723331" y="1916569"/>
            <a:ext cx="5581935" cy="4308872"/>
          </a:xfrm>
          <a:prstGeom prst="rect">
            <a:avLst/>
          </a:prstGeom>
          <a:noFill/>
        </p:spPr>
        <p:txBody>
          <a:bodyPr wrap="square" lIns="0" tIns="0" rIns="0" bIns="0" numCol="1" rtlCol="0">
            <a:spAutoFit/>
          </a:bodyPr>
          <a:lstStyle/>
          <a:p>
            <a:r>
              <a:rPr lang="en-US" sz="2800" b="0" i="0" dirty="0">
                <a:solidFill>
                  <a:schemeClr val="tx2"/>
                </a:solidFill>
                <a:effectLst/>
                <a:latin typeface="Google Sans"/>
              </a:rPr>
              <a:t>A clearinghouse is responsible for checking, scrubbing the medical claims for errors, and verifying if the claim is rightly processed by the payer.</a:t>
            </a:r>
          </a:p>
          <a:p>
            <a:r>
              <a:rPr lang="en-US" sz="2800" b="0" i="0" dirty="0">
                <a:solidFill>
                  <a:schemeClr val="tx2"/>
                </a:solidFill>
                <a:effectLst/>
                <a:latin typeface="Google Sans"/>
              </a:rPr>
              <a:t>Its main role is to ensure that the transaction goes smoothly, with the buyer receiving the tradable goods he intends to acquire and the seller receiving the right amount paid for the tradable goods he is selling.</a:t>
            </a:r>
            <a:endParaRPr lang="en-US" sz="2800" dirty="0">
              <a:solidFill>
                <a:schemeClr val="tx2"/>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154436"/>
          </a:xfrm>
          <a:prstGeom prst="rect">
            <a:avLst/>
          </a:prstGeom>
          <a:noFill/>
        </p:spPr>
        <p:txBody>
          <a:bodyPr wrap="square" lIns="0" tIns="0" rIns="0" bIns="0" numCol="1" rtlCol="0">
            <a:spAutoFit/>
          </a:bodyPr>
          <a:lstStyle/>
          <a:p>
            <a:r>
              <a:rPr lang="en-US" sz="2000" b="0" i="0" dirty="0">
                <a:solidFill>
                  <a:srgbClr val="333333"/>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200" spc="300" dirty="0">
              <a:solidFill>
                <a:schemeClr val="bg2">
                  <a:lumMod val="90000"/>
                  <a:lumOff val="10000"/>
                </a:schemeClr>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912" y="994640"/>
            <a:ext cx="747510" cy="747510"/>
          </a:xfrm>
          <a:prstGeom prst="rect">
            <a:avLst/>
          </a:prstGeom>
        </p:spPr>
      </p:pic>
    </p:spTree>
    <p:custDataLst>
      <p:tags r:id="rId2"/>
    </p:custDataLst>
    <p:extLst>
      <p:ext uri="{BB962C8B-B14F-4D97-AF65-F5344CB8AC3E}">
        <p14:creationId xmlns:p14="http://schemas.microsoft.com/office/powerpoint/2010/main" val="312705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5"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3659656" cy="553998"/>
          </a:xfrm>
          <a:prstGeom prst="rect">
            <a:avLst/>
          </a:prstGeom>
          <a:noFill/>
        </p:spPr>
        <p:txBody>
          <a:bodyPr wrap="none" lIns="0" tIns="0" rIns="0" bIns="0" numCol="1" rtlCol="0">
            <a:spAutoFit/>
          </a:bodyPr>
          <a:lstStyle/>
          <a:p>
            <a:r>
              <a:rPr lang="de-DE" altLang="de-DE" sz="3600" b="1" spc="300" dirty="0">
                <a:solidFill>
                  <a:schemeClr val="bg2">
                    <a:lumMod val="90000"/>
                    <a:lumOff val="10000"/>
                  </a:schemeClr>
                </a:solidFill>
              </a:rPr>
              <a:t>Medical Billing</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3659656" cy="553998"/>
          </a:xfrm>
          <a:prstGeom prst="rect">
            <a:avLst/>
          </a:prstGeom>
          <a:noFill/>
        </p:spPr>
        <p:txBody>
          <a:bodyPr wrap="none" lIns="0" tIns="0" rIns="0" bIns="0" numCol="1" rtlCol="0">
            <a:spAutoFit/>
          </a:bodyPr>
          <a:lstStyle/>
          <a:p>
            <a:r>
              <a:rPr lang="de-DE" altLang="de-DE" sz="3600" spc="300" dirty="0">
                <a:solidFill>
                  <a:srgbClr val="079B84"/>
                </a:solidFill>
              </a:rPr>
              <a:t>Medical Billing</a:t>
            </a:r>
          </a:p>
        </p:txBody>
      </p:sp>
      <p:sp>
        <p:nvSpPr>
          <p:cNvPr id="24" name="TextBox 23">
            <a:extLst>
              <a:ext uri="{FF2B5EF4-FFF2-40B4-BE49-F238E27FC236}">
                <a16:creationId xmlns:a16="http://schemas.microsoft.com/office/drawing/2014/main" id="{00A2A0F6-5FFE-4D0B-B57E-ECA81C5E7276}"/>
              </a:ext>
            </a:extLst>
          </p:cNvPr>
          <p:cNvSpPr txBox="1"/>
          <p:nvPr/>
        </p:nvSpPr>
        <p:spPr>
          <a:xfrm>
            <a:off x="587376" y="1916569"/>
            <a:ext cx="4330698" cy="3323987"/>
          </a:xfrm>
          <a:prstGeom prst="rect">
            <a:avLst/>
          </a:prstGeom>
          <a:noFill/>
        </p:spPr>
        <p:txBody>
          <a:bodyPr wrap="square" lIns="0" tIns="0" rIns="0" bIns="0" numCol="1" rtlCol="0">
            <a:spAutoFit/>
          </a:bodyPr>
          <a:lstStyle/>
          <a:p>
            <a:r>
              <a:rPr lang="en-US" sz="2400" b="0" i="0" dirty="0">
                <a:solidFill>
                  <a:schemeClr val="bg2">
                    <a:lumMod val="90000"/>
                    <a:lumOff val="10000"/>
                  </a:schemeClr>
                </a:solidFill>
                <a:effectLst/>
                <a:latin typeface="Montserrat" panose="00000500000000000000" pitchFamily="2" charset="0"/>
              </a:rPr>
              <a:t>Medical billing is the process of generating healthcare claims to submit to insurance companies for the purpose of obtaining payment for medical services rendered by providers and provider organizations.</a:t>
            </a:r>
            <a:endParaRPr lang="en-US" sz="2400" dirty="0">
              <a:solidFill>
                <a:schemeClr val="bg2">
                  <a:lumMod val="90000"/>
                  <a:lumOff val="10000"/>
                </a:schemeClr>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954655"/>
          </a:xfrm>
          <a:prstGeom prst="rect">
            <a:avLst/>
          </a:prstGeom>
          <a:noFill/>
        </p:spPr>
        <p:txBody>
          <a:bodyPr wrap="square" lIns="0" tIns="0" rIns="0" bIns="0" numCol="1" rtlCol="0">
            <a:spAutoFit/>
          </a:bodyPr>
          <a:lstStyle/>
          <a:p>
            <a:r>
              <a:rPr lang="en-US" sz="2400" b="0" i="0" dirty="0">
                <a:solidFill>
                  <a:schemeClr val="tx2"/>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600" spc="300" dirty="0">
              <a:solidFill>
                <a:schemeClr val="tx2"/>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46262" y="994640"/>
            <a:ext cx="747510" cy="747510"/>
          </a:xfrm>
          <a:prstGeom prst="rect">
            <a:avLst/>
          </a:prstGeom>
        </p:spPr>
      </p:pic>
    </p:spTree>
    <p:custDataLst>
      <p:tags r:id="rId2"/>
    </p:custDataLst>
    <p:extLst>
      <p:ext uri="{BB962C8B-B14F-4D97-AF65-F5344CB8AC3E}">
        <p14:creationId xmlns:p14="http://schemas.microsoft.com/office/powerpoint/2010/main" val="26190387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1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78821" y="626836"/>
            <a:ext cx="907300" cy="830997"/>
          </a:xfrm>
          <a:prstGeom prst="rect">
            <a:avLst/>
          </a:prstGeom>
          <a:noFill/>
        </p:spPr>
        <p:txBody>
          <a:bodyPr wrap="none" lIns="0" tIns="0" rIns="0" bIns="0" numCol="1" rtlCol="0">
            <a:spAutoFit/>
          </a:bodyPr>
          <a:lstStyle/>
          <a:p>
            <a:r>
              <a:rPr lang="de-DE" altLang="de-DE" sz="5400" b="1" spc="300" dirty="0">
                <a:solidFill>
                  <a:srgbClr val="FDAF1F"/>
                </a:solidFill>
                <a:latin typeface="+mj-lt"/>
              </a:rPr>
              <a:t>03</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603920"/>
            <a:ext cx="4620254" cy="369332"/>
          </a:xfrm>
          <a:prstGeom prst="rect">
            <a:avLst/>
          </a:prstGeom>
          <a:noFill/>
        </p:spPr>
        <p:txBody>
          <a:bodyPr wrap="square" lIns="0" tIns="0" rIns="0" bIns="0" numCol="1" rtlCol="0">
            <a:spAutoFit/>
          </a:bodyPr>
          <a:lstStyle/>
          <a:p>
            <a:r>
              <a:rPr lang="de-DE" altLang="de-DE" sz="2400" dirty="0">
                <a:solidFill>
                  <a:schemeClr val="accent2">
                    <a:lumMod val="60000"/>
                    <a:lumOff val="40000"/>
                  </a:schemeClr>
                </a:solidFill>
              </a:rPr>
              <a:t>Eligibility Verification</a:t>
            </a:r>
          </a:p>
        </p:txBody>
      </p:sp>
      <p:pic>
        <p:nvPicPr>
          <p:cNvPr id="13" name="Picture 12">
            <a:extLst>
              <a:ext uri="{FF2B5EF4-FFF2-40B4-BE49-F238E27FC236}">
                <a16:creationId xmlns:a16="http://schemas.microsoft.com/office/drawing/2014/main" id="{784FDE5B-904F-4AE7-9B55-439FCD99B15D}"/>
              </a:ext>
            </a:extLst>
          </p:cNvPr>
          <p:cNvPicPr>
            <a:picLocks noChangeAspect="1"/>
          </p:cNvPicPr>
          <p:nvPr/>
        </p:nvPicPr>
        <p:blipFill>
          <a:blip r:embed="rId8"/>
          <a:srcRect l="17621" r="17621"/>
          <a:stretch/>
        </p:blipFill>
        <p:spPr>
          <a:xfrm>
            <a:off x="0" y="0"/>
            <a:ext cx="3408066" cy="6844882"/>
          </a:xfrm>
          <a:prstGeom prst="rect">
            <a:avLst/>
          </a:prstGeom>
          <a:solidFill>
            <a:schemeClr val="bg1"/>
          </a:solidFill>
          <a:ln>
            <a:noFill/>
          </a:ln>
        </p:spPr>
      </p:pic>
      <p:pic>
        <p:nvPicPr>
          <p:cNvPr id="3" name="Picture 2">
            <a:extLst>
              <a:ext uri="{FF2B5EF4-FFF2-40B4-BE49-F238E27FC236}">
                <a16:creationId xmlns:a16="http://schemas.microsoft.com/office/drawing/2014/main" id="{85E635C0-0A4F-4FF1-AC1C-6F87AFF43807}"/>
              </a:ext>
            </a:extLst>
          </p:cNvPr>
          <p:cNvPicPr>
            <a:picLocks noChangeAspect="1"/>
          </p:cNvPicPr>
          <p:nvPr/>
        </p:nvPicPr>
        <p:blipFill>
          <a:blip r:embed="rId9"/>
          <a:srcRect l="25140" r="25140"/>
          <a:stretch/>
        </p:blipFill>
        <p:spPr>
          <a:xfrm>
            <a:off x="3225800" y="0"/>
            <a:ext cx="3911600" cy="6858000"/>
          </a:xfrm>
          <a:prstGeom prst="rect">
            <a:avLst/>
          </a:prstGeom>
          <a:solidFill>
            <a:schemeClr val="accent5">
              <a:lumMod val="60000"/>
              <a:lumOff val="40000"/>
            </a:schemeClr>
          </a:solidFill>
          <a:ln>
            <a:noFill/>
          </a:ln>
        </p:spPr>
      </p:pic>
      <p:sp>
        <p:nvSpPr>
          <p:cNvPr id="23" name="TextBox 22">
            <a:extLst>
              <a:ext uri="{FF2B5EF4-FFF2-40B4-BE49-F238E27FC236}">
                <a16:creationId xmlns:a16="http://schemas.microsoft.com/office/drawing/2014/main" id="{AEBF2DC3-8204-435C-A332-8E1567BA1C88}"/>
              </a:ext>
            </a:extLst>
          </p:cNvPr>
          <p:cNvSpPr txBox="1"/>
          <p:nvPr/>
        </p:nvSpPr>
        <p:spPr>
          <a:xfrm>
            <a:off x="7353421" y="3244334"/>
            <a:ext cx="4620254" cy="2215991"/>
          </a:xfrm>
          <a:prstGeom prst="rect">
            <a:avLst/>
          </a:prstGeom>
          <a:noFill/>
        </p:spPr>
        <p:txBody>
          <a:bodyPr wrap="square" lIns="0" tIns="0" rIns="0" bIns="0" numCol="1" rtlCol="0">
            <a:spAutoFit/>
          </a:bodyPr>
          <a:lstStyle/>
          <a:p>
            <a:pPr marL="342900" indent="-342900">
              <a:buFont typeface="Arial" panose="020B0604020202020204" pitchFamily="34" charset="0"/>
              <a:buChar char="•"/>
            </a:pPr>
            <a:r>
              <a:rPr lang="de-DE" altLang="de-DE" sz="2400" dirty="0">
                <a:solidFill>
                  <a:schemeClr val="tx1">
                    <a:lumMod val="75000"/>
                    <a:lumOff val="25000"/>
                  </a:schemeClr>
                </a:solidFill>
              </a:rPr>
              <a:t>Insurance Eligibility</a:t>
            </a:r>
          </a:p>
          <a:p>
            <a:pPr marL="342900" indent="-342900">
              <a:buFont typeface="Arial" panose="020B0604020202020204" pitchFamily="34" charset="0"/>
              <a:buChar char="•"/>
            </a:pPr>
            <a:r>
              <a:rPr lang="de-DE" altLang="de-DE" sz="2400" dirty="0">
                <a:solidFill>
                  <a:schemeClr val="tx1">
                    <a:lumMod val="75000"/>
                    <a:lumOff val="25000"/>
                  </a:schemeClr>
                </a:solidFill>
              </a:rPr>
              <a:t>Insurance Benefits</a:t>
            </a:r>
          </a:p>
          <a:p>
            <a:pPr marL="342900" indent="-342900">
              <a:buFont typeface="Arial" panose="020B0604020202020204" pitchFamily="34" charset="0"/>
              <a:buChar char="•"/>
            </a:pPr>
            <a:r>
              <a:rPr lang="de-DE" altLang="de-DE" sz="2400" dirty="0">
                <a:solidFill>
                  <a:schemeClr val="tx1">
                    <a:lumMod val="75000"/>
                    <a:lumOff val="25000"/>
                  </a:schemeClr>
                </a:solidFill>
              </a:rPr>
              <a:t>Co- Pay</a:t>
            </a:r>
          </a:p>
          <a:p>
            <a:pPr marL="342900" indent="-342900">
              <a:buFont typeface="Arial" panose="020B0604020202020204" pitchFamily="34" charset="0"/>
              <a:buChar char="•"/>
            </a:pPr>
            <a:r>
              <a:rPr lang="de-DE" altLang="de-DE" sz="2400" dirty="0">
                <a:solidFill>
                  <a:schemeClr val="tx1">
                    <a:lumMod val="75000"/>
                    <a:lumOff val="25000"/>
                  </a:schemeClr>
                </a:solidFill>
              </a:rPr>
              <a:t>Co-Insurance </a:t>
            </a:r>
          </a:p>
          <a:p>
            <a:pPr marL="342900" indent="-342900">
              <a:buFont typeface="Arial" panose="020B0604020202020204" pitchFamily="34" charset="0"/>
              <a:buChar char="•"/>
            </a:pPr>
            <a:r>
              <a:rPr lang="de-DE" altLang="de-DE" sz="2400" dirty="0">
                <a:solidFill>
                  <a:schemeClr val="tx1">
                    <a:lumMod val="75000"/>
                    <a:lumOff val="25000"/>
                  </a:schemeClr>
                </a:solidFill>
              </a:rPr>
              <a:t>Deductables</a:t>
            </a:r>
          </a:p>
          <a:p>
            <a:pPr marL="342900" indent="-342900">
              <a:buFont typeface="Arial" panose="020B0604020202020204" pitchFamily="34" charset="0"/>
              <a:buChar char="•"/>
            </a:pPr>
            <a:endParaRPr lang="de-DE" altLang="de-DE" sz="2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CB78EF8B-BD8C-4836-9A9B-6DE0ACB1F7F5}"/>
              </a:ext>
            </a:extLst>
          </p:cNvPr>
          <p:cNvSpPr/>
          <p:nvPr/>
        </p:nvSpPr>
        <p:spPr>
          <a:xfrm>
            <a:off x="10985500" y="355600"/>
            <a:ext cx="800100" cy="6985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1763574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42"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40720" y="1376136"/>
            <a:ext cx="3606679" cy="861774"/>
          </a:xfrm>
          <a:prstGeom prst="rect">
            <a:avLst/>
          </a:prstGeom>
          <a:noFill/>
        </p:spPr>
        <p:txBody>
          <a:bodyPr wrap="square" lIns="0" tIns="0" rIns="0" bIns="0" numCol="1" rtlCol="0">
            <a:spAutoFit/>
          </a:bodyPr>
          <a:lstStyle/>
          <a:p>
            <a:r>
              <a:rPr lang="de-DE" altLang="de-DE" sz="2800" spc="300" dirty="0">
                <a:solidFill>
                  <a:schemeClr val="accent1">
                    <a:lumMod val="75000"/>
                  </a:schemeClr>
                </a:solidFill>
              </a:rPr>
              <a:t>Best Practices For Eligibility</a:t>
            </a:r>
          </a:p>
        </p:txBody>
      </p:sp>
      <p:sp>
        <p:nvSpPr>
          <p:cNvPr id="8" name="TextBox 7">
            <a:extLst>
              <a:ext uri="{FF2B5EF4-FFF2-40B4-BE49-F238E27FC236}">
                <a16:creationId xmlns:a16="http://schemas.microsoft.com/office/drawing/2014/main" id="{C9A73559-491A-4614-A844-496762024E0B}"/>
              </a:ext>
            </a:extLst>
          </p:cNvPr>
          <p:cNvSpPr txBox="1"/>
          <p:nvPr/>
        </p:nvSpPr>
        <p:spPr>
          <a:xfrm>
            <a:off x="7328021" y="2504168"/>
            <a:ext cx="4309884" cy="2154436"/>
          </a:xfrm>
          <a:prstGeom prst="rect">
            <a:avLst/>
          </a:prstGeom>
          <a:noFill/>
        </p:spPr>
        <p:txBody>
          <a:bodyPr wrap="square" lIns="0" tIns="0" rIns="0" bIns="0" numCol="1" rtlCol="0">
            <a:spAutoFit/>
          </a:bodyPr>
          <a:lstStyle/>
          <a:p>
            <a:pPr marL="342900" indent="-342900">
              <a:buFont typeface="Arial" panose="020B0604020202020204" pitchFamily="34" charset="0"/>
              <a:buChar char="•"/>
            </a:pPr>
            <a:r>
              <a:rPr lang="de-DE" altLang="de-DE" sz="2000" dirty="0"/>
              <a:t>Timely Verification</a:t>
            </a:r>
          </a:p>
          <a:p>
            <a:pPr marL="342900" indent="-342900">
              <a:buFont typeface="Arial" panose="020B0604020202020204" pitchFamily="34" charset="0"/>
              <a:buChar char="•"/>
            </a:pPr>
            <a:r>
              <a:rPr lang="de-DE" altLang="de-DE" sz="2000" dirty="0">
                <a:solidFill>
                  <a:schemeClr val="tx1">
                    <a:lumMod val="75000"/>
                    <a:lumOff val="25000"/>
                  </a:schemeClr>
                </a:solidFill>
              </a:rPr>
              <a:t>Accurate Data Entry</a:t>
            </a:r>
          </a:p>
          <a:p>
            <a:pPr marL="342900" indent="-342900">
              <a:buFont typeface="Arial" panose="020B0604020202020204" pitchFamily="34" charset="0"/>
              <a:buChar char="•"/>
            </a:pPr>
            <a:r>
              <a:rPr lang="de-DE" altLang="de-DE" sz="2000" dirty="0">
                <a:solidFill>
                  <a:schemeClr val="tx1">
                    <a:lumMod val="75000"/>
                    <a:lumOff val="25000"/>
                  </a:schemeClr>
                </a:solidFill>
              </a:rPr>
              <a:t>Communication with Insurance Provider</a:t>
            </a:r>
          </a:p>
          <a:p>
            <a:pPr marL="342900" indent="-342900">
              <a:buFont typeface="Arial" panose="020B0604020202020204" pitchFamily="34" charset="0"/>
              <a:buChar char="•"/>
            </a:pPr>
            <a:r>
              <a:rPr lang="de-DE" altLang="de-DE" sz="2000" dirty="0">
                <a:solidFill>
                  <a:schemeClr val="tx1">
                    <a:lumMod val="75000"/>
                    <a:lumOff val="25000"/>
                  </a:schemeClr>
                </a:solidFill>
              </a:rPr>
              <a:t>Thorough Documentation</a:t>
            </a:r>
          </a:p>
          <a:p>
            <a:pPr marL="342900" indent="-342900">
              <a:buFont typeface="Arial" panose="020B0604020202020204" pitchFamily="34" charset="0"/>
              <a:buChar char="•"/>
            </a:pPr>
            <a:r>
              <a:rPr lang="de-DE" altLang="de-DE" sz="2000" dirty="0">
                <a:solidFill>
                  <a:schemeClr val="tx1">
                    <a:lumMod val="75000"/>
                    <a:lumOff val="25000"/>
                  </a:schemeClr>
                </a:solidFill>
              </a:rPr>
              <a:t>Regular Training Update for Staff</a:t>
            </a:r>
          </a:p>
          <a:p>
            <a:endParaRPr lang="de-DE" altLang="de-DE" sz="20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8"/>
          <a:srcRect l="2433" r="2433"/>
          <a:stretch/>
        </p:blipFill>
        <p:spPr>
          <a:xfrm>
            <a:off x="0" y="140118"/>
            <a:ext cx="6736520" cy="6844882"/>
          </a:xfrm>
          <a:prstGeom prst="rect">
            <a:avLst/>
          </a:prstGeom>
          <a:solidFill>
            <a:schemeClr val="bg2"/>
          </a:solidFill>
          <a:ln>
            <a:noFill/>
          </a:ln>
        </p:spPr>
      </p:pic>
      <p:sp>
        <p:nvSpPr>
          <p:cNvPr id="2" name="Rectangle 1">
            <a:extLst>
              <a:ext uri="{FF2B5EF4-FFF2-40B4-BE49-F238E27FC236}">
                <a16:creationId xmlns:a16="http://schemas.microsoft.com/office/drawing/2014/main" id="{1793DDDC-D52B-4FAB-AE3C-B243769A1A55}"/>
              </a:ext>
            </a:extLst>
          </p:cNvPr>
          <p:cNvSpPr/>
          <p:nvPr/>
        </p:nvSpPr>
        <p:spPr>
          <a:xfrm>
            <a:off x="10960100" y="330200"/>
            <a:ext cx="812800" cy="7493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877525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70"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7" name="TextBox 6">
            <a:extLst>
              <a:ext uri="{FF2B5EF4-FFF2-40B4-BE49-F238E27FC236}">
                <a16:creationId xmlns:a16="http://schemas.microsoft.com/office/drawing/2014/main" id="{3F9C22D2-90FE-454B-B032-E42C3279131E}"/>
              </a:ext>
            </a:extLst>
          </p:cNvPr>
          <p:cNvSpPr txBox="1"/>
          <p:nvPr/>
        </p:nvSpPr>
        <p:spPr>
          <a:xfrm>
            <a:off x="1577877" y="745898"/>
            <a:ext cx="4810223" cy="553998"/>
          </a:xfrm>
          <a:prstGeom prst="rect">
            <a:avLst/>
          </a:prstGeom>
          <a:noFill/>
        </p:spPr>
        <p:txBody>
          <a:bodyPr wrap="square" lIns="0" tIns="0" rIns="0" bIns="0" numCol="1" rtlCol="0">
            <a:spAutoFit/>
          </a:bodyPr>
          <a:lstStyle/>
          <a:p>
            <a:r>
              <a:rPr lang="de-DE" altLang="de-DE" sz="3600" b="1" spc="300" dirty="0"/>
              <a:t>Patient</a:t>
            </a:r>
            <a:r>
              <a:rPr lang="de-DE" altLang="de-DE" sz="3200" b="1" spc="300" dirty="0"/>
              <a:t> Encounter</a:t>
            </a:r>
          </a:p>
        </p:txBody>
      </p:sp>
      <p:sp>
        <p:nvSpPr>
          <p:cNvPr id="8" name="TextBox 7">
            <a:extLst>
              <a:ext uri="{FF2B5EF4-FFF2-40B4-BE49-F238E27FC236}">
                <a16:creationId xmlns:a16="http://schemas.microsoft.com/office/drawing/2014/main" id="{C9A73559-491A-4614-A844-496762024E0B}"/>
              </a:ext>
            </a:extLst>
          </p:cNvPr>
          <p:cNvSpPr txBox="1"/>
          <p:nvPr/>
        </p:nvSpPr>
        <p:spPr>
          <a:xfrm>
            <a:off x="417414" y="1932668"/>
            <a:ext cx="6056086" cy="2954655"/>
          </a:xfrm>
          <a:prstGeom prst="rect">
            <a:avLst/>
          </a:prstGeom>
          <a:noFill/>
        </p:spPr>
        <p:txBody>
          <a:bodyPr wrap="square" lIns="0" tIns="0" rIns="0" bIns="0" numCol="1" rtlCol="0">
            <a:spAutoFit/>
          </a:bodyPr>
          <a:lstStyle/>
          <a:p>
            <a:r>
              <a:rPr lang="de-DE" altLang="de-DE" sz="2400" dirty="0"/>
              <a:t>Types of Encounter </a:t>
            </a:r>
          </a:p>
          <a:p>
            <a:pPr marL="514350" indent="-514350">
              <a:buFont typeface="Courier New" panose="02070309020205020404" pitchFamily="49" charset="0"/>
              <a:buChar char="o"/>
            </a:pPr>
            <a:r>
              <a:rPr lang="de-DE" altLang="de-DE" sz="2400" dirty="0"/>
              <a:t>Face to Face Encounter </a:t>
            </a:r>
          </a:p>
          <a:p>
            <a:pPr marL="514350" indent="-514350">
              <a:buFont typeface="Courier New" panose="02070309020205020404" pitchFamily="49" charset="0"/>
              <a:buChar char="o"/>
            </a:pPr>
            <a:r>
              <a:rPr lang="de-DE" altLang="de-DE" sz="2400" dirty="0"/>
              <a:t>Telecommunication Encounter</a:t>
            </a:r>
          </a:p>
          <a:p>
            <a:pPr marL="514350" indent="-514350">
              <a:buFont typeface="Courier New" panose="02070309020205020404" pitchFamily="49" charset="0"/>
              <a:buChar char="o"/>
            </a:pPr>
            <a:r>
              <a:rPr lang="de-DE" altLang="de-DE" sz="2400" dirty="0"/>
              <a:t>Emergency Room Encounter</a:t>
            </a:r>
          </a:p>
          <a:p>
            <a:pPr marL="514350" indent="-514350">
              <a:buFont typeface="Courier New" panose="02070309020205020404" pitchFamily="49" charset="0"/>
              <a:buChar char="o"/>
            </a:pPr>
            <a:r>
              <a:rPr lang="en-US" sz="2400" dirty="0"/>
              <a:t>Outpatient Encounter</a:t>
            </a:r>
          </a:p>
          <a:p>
            <a:pPr marL="514350" indent="-514350">
              <a:buFont typeface="Courier New" panose="02070309020205020404" pitchFamily="49" charset="0"/>
              <a:buChar char="o"/>
            </a:pPr>
            <a:r>
              <a:rPr lang="en-US" sz="2400" dirty="0"/>
              <a:t>Inpatient Encounter </a:t>
            </a:r>
          </a:p>
          <a:p>
            <a:pPr marL="514350" indent="-514350">
              <a:buFont typeface="Courier New" panose="02070309020205020404" pitchFamily="49" charset="0"/>
              <a:buChar char="o"/>
            </a:pPr>
            <a:r>
              <a:rPr lang="en-US" sz="2400" dirty="0"/>
              <a:t>Specialist Encounter </a:t>
            </a:r>
          </a:p>
          <a:p>
            <a:pPr marL="514350" indent="-514350">
              <a:buFont typeface="+mj-lt"/>
              <a:buAutoNum type="romanUcPeriod"/>
            </a:pP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9"/>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10" name="TextBox 9">
            <a:extLst>
              <a:ext uri="{FF2B5EF4-FFF2-40B4-BE49-F238E27FC236}">
                <a16:creationId xmlns:a16="http://schemas.microsoft.com/office/drawing/2014/main" id="{C9436A75-A373-43E2-91C0-EDBB0F63645A}"/>
              </a:ext>
            </a:extLst>
          </p:cNvPr>
          <p:cNvSpPr txBox="1"/>
          <p:nvPr/>
        </p:nvSpPr>
        <p:spPr>
          <a:xfrm>
            <a:off x="254000" y="571500"/>
            <a:ext cx="990600" cy="923330"/>
          </a:xfrm>
          <a:prstGeom prst="rect">
            <a:avLst/>
          </a:prstGeom>
          <a:noFill/>
        </p:spPr>
        <p:txBody>
          <a:bodyPr wrap="square" lIns="0" tIns="0" rIns="0" bIns="0" numCol="1" rtlCol="0">
            <a:spAutoFit/>
          </a:bodyPr>
          <a:lstStyle/>
          <a:p>
            <a:pPr algn="l"/>
            <a:r>
              <a:rPr lang="en-US" sz="6000" kern="0" dirty="0">
                <a:solidFill>
                  <a:schemeClr val="accent6">
                    <a:lumMod val="40000"/>
                    <a:lumOff val="60000"/>
                  </a:schemeClr>
                </a:solidFill>
                <a:latin typeface="Arial Rounded MT Bold" panose="020F0704030504030204" pitchFamily="34" charset="0"/>
              </a:rPr>
              <a:t>04</a:t>
            </a:r>
          </a:p>
        </p:txBody>
      </p:sp>
    </p:spTree>
    <p:custDataLst>
      <p:tags r:id="rId2"/>
    </p:custDataLst>
    <p:extLst>
      <p:ext uri="{BB962C8B-B14F-4D97-AF65-F5344CB8AC3E}">
        <p14:creationId xmlns:p14="http://schemas.microsoft.com/office/powerpoint/2010/main" val="3257447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36"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2" y="1183144"/>
            <a:ext cx="3500958" cy="553998"/>
          </a:xfrm>
          <a:prstGeom prst="rect">
            <a:avLst/>
          </a:prstGeom>
          <a:noFill/>
        </p:spPr>
        <p:txBody>
          <a:bodyPr wrap="none" lIns="0" tIns="0" rIns="0" bIns="0" numCol="1" rtlCol="0">
            <a:spAutoFit/>
          </a:bodyPr>
          <a:lstStyle/>
          <a:p>
            <a:r>
              <a:rPr lang="de-DE" altLang="de-DE" sz="3600" spc="300" dirty="0">
                <a:solidFill>
                  <a:srgbClr val="CB225B"/>
                </a:solidFill>
              </a:rPr>
              <a:t>Medical Biling</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4" name="TextBox 23">
            <a:extLst>
              <a:ext uri="{FF2B5EF4-FFF2-40B4-BE49-F238E27FC236}">
                <a16:creationId xmlns:a16="http://schemas.microsoft.com/office/drawing/2014/main" id="{00A2A0F6-5FFE-4D0B-B57E-ECA81C5E7276}"/>
              </a:ext>
            </a:extLst>
          </p:cNvPr>
          <p:cNvSpPr txBox="1"/>
          <p:nvPr/>
        </p:nvSpPr>
        <p:spPr>
          <a:xfrm>
            <a:off x="1765303" y="1916569"/>
            <a:ext cx="4330698" cy="4308872"/>
          </a:xfrm>
          <a:prstGeom prst="rect">
            <a:avLst/>
          </a:prstGeom>
          <a:noFill/>
        </p:spPr>
        <p:txBody>
          <a:bodyPr wrap="square" lIns="0" tIns="0" rIns="0" bIns="0" numCol="1" rtlCol="0">
            <a:spAutoFit/>
          </a:bodyPr>
          <a:lstStyle/>
          <a:p>
            <a:r>
              <a:rPr lang="en-US" sz="2800" b="0" i="0" dirty="0">
                <a:solidFill>
                  <a:schemeClr val="tx2"/>
                </a:solidFill>
                <a:effectLst/>
                <a:latin typeface="Montserrat" panose="00000500000000000000" pitchFamily="2" charset="0"/>
              </a:rPr>
              <a:t>Medical billing is the process of generating healthcare claims to submit to insurance companies for the purpose of obtaining payment for medical services rendered by providers and provider organizations.</a:t>
            </a:r>
            <a:endParaRPr lang="en-US" sz="2800" dirty="0">
              <a:solidFill>
                <a:schemeClr val="tx2"/>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154436"/>
          </a:xfrm>
          <a:prstGeom prst="rect">
            <a:avLst/>
          </a:prstGeom>
          <a:noFill/>
        </p:spPr>
        <p:txBody>
          <a:bodyPr wrap="square" lIns="0" tIns="0" rIns="0" bIns="0" numCol="1" rtlCol="0">
            <a:spAutoFit/>
          </a:bodyPr>
          <a:lstStyle/>
          <a:p>
            <a:r>
              <a:rPr lang="en-US" sz="2000" b="0" i="0" dirty="0">
                <a:solidFill>
                  <a:srgbClr val="333333"/>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200" spc="300" dirty="0">
              <a:solidFill>
                <a:schemeClr val="bg2">
                  <a:lumMod val="90000"/>
                  <a:lumOff val="10000"/>
                </a:schemeClr>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912" y="994640"/>
            <a:ext cx="747510" cy="747510"/>
          </a:xfrm>
          <a:prstGeom prst="rect">
            <a:avLst/>
          </a:prstGeom>
        </p:spPr>
      </p:pic>
    </p:spTree>
    <p:custDataLst>
      <p:tags r:id="rId2"/>
    </p:custDataLst>
    <p:extLst>
      <p:ext uri="{BB962C8B-B14F-4D97-AF65-F5344CB8AC3E}">
        <p14:creationId xmlns:p14="http://schemas.microsoft.com/office/powerpoint/2010/main" val="4210990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90"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08514" y="1045936"/>
            <a:ext cx="6199286" cy="861774"/>
          </a:xfrm>
          <a:prstGeom prst="rect">
            <a:avLst/>
          </a:prstGeom>
          <a:noFill/>
        </p:spPr>
        <p:txBody>
          <a:bodyPr wrap="square" lIns="0" tIns="0" rIns="0" bIns="0" numCol="1" rtlCol="0">
            <a:spAutoFit/>
          </a:bodyPr>
          <a:lstStyle/>
          <a:p>
            <a:r>
              <a:rPr lang="de-DE" altLang="de-DE" sz="2800" spc="300" dirty="0">
                <a:solidFill>
                  <a:schemeClr val="accent5"/>
                </a:solidFill>
                <a:latin typeface="+mj-lt"/>
              </a:rPr>
              <a:t>Key Components in Patient Encounter </a:t>
            </a:r>
          </a:p>
        </p:txBody>
      </p:sp>
      <p:sp>
        <p:nvSpPr>
          <p:cNvPr id="8" name="TextBox 7">
            <a:extLst>
              <a:ext uri="{FF2B5EF4-FFF2-40B4-BE49-F238E27FC236}">
                <a16:creationId xmlns:a16="http://schemas.microsoft.com/office/drawing/2014/main" id="{C9A73559-491A-4614-A844-496762024E0B}"/>
              </a:ext>
            </a:extLst>
          </p:cNvPr>
          <p:cNvSpPr txBox="1"/>
          <p:nvPr/>
        </p:nvSpPr>
        <p:spPr>
          <a:xfrm>
            <a:off x="5510114" y="2199368"/>
            <a:ext cx="5780186" cy="2215991"/>
          </a:xfrm>
          <a:prstGeom prst="rect">
            <a:avLst/>
          </a:prstGeom>
          <a:noFill/>
        </p:spPr>
        <p:txBody>
          <a:bodyPr wrap="square" lIns="0" tIns="0" rIns="0" bIns="0" numCol="1" rtlCol="0">
            <a:spAutoFit/>
          </a:bodyPr>
          <a:lstStyle/>
          <a:p>
            <a:pPr marL="1028700" lvl="1" indent="-571500">
              <a:buFont typeface="Courier New" panose="02070309020205020404" pitchFamily="49" charset="0"/>
              <a:buChar char="o"/>
            </a:pPr>
            <a:r>
              <a:rPr lang="en-US" sz="2400" dirty="0"/>
              <a:t> Chief Complaint(CC)</a:t>
            </a:r>
          </a:p>
          <a:p>
            <a:pPr marL="1028700" lvl="1" indent="-571500">
              <a:buFont typeface="Courier New" panose="02070309020205020404" pitchFamily="49" charset="0"/>
              <a:buChar char="o"/>
            </a:pPr>
            <a:r>
              <a:rPr lang="en-US" sz="2400" dirty="0"/>
              <a:t>Diagnosis And Assessment </a:t>
            </a:r>
          </a:p>
          <a:p>
            <a:pPr marL="1028700" lvl="1" indent="-571500">
              <a:buFont typeface="Courier New" panose="02070309020205020404" pitchFamily="49" charset="0"/>
              <a:buChar char="o"/>
            </a:pPr>
            <a:r>
              <a:rPr lang="en-US" sz="2400" dirty="0"/>
              <a:t> Treatment Plan </a:t>
            </a:r>
          </a:p>
          <a:p>
            <a:pPr marL="1028700" lvl="1" indent="-571500">
              <a:buFont typeface="Courier New" panose="02070309020205020404" pitchFamily="49" charset="0"/>
              <a:buChar char="o"/>
            </a:pPr>
            <a:r>
              <a:rPr lang="en-US" sz="2400" dirty="0"/>
              <a:t>Communication and Education</a:t>
            </a:r>
          </a:p>
          <a:p>
            <a:pPr marL="1028700" lvl="1" indent="-571500">
              <a:buFont typeface="Courier New" panose="02070309020205020404" pitchFamily="49" charset="0"/>
              <a:buChar char="o"/>
            </a:pPr>
            <a:r>
              <a:rPr lang="en-US" sz="2400" dirty="0"/>
              <a:t>Documentation</a:t>
            </a:r>
          </a:p>
          <a:p>
            <a:pPr marL="1028700" lvl="1" indent="-571500">
              <a:buFont typeface="Courier New" panose="02070309020205020404" pitchFamily="49" charset="0"/>
              <a:buChar char="o"/>
            </a:pPr>
            <a:r>
              <a:rPr lang="en-US" sz="2400" dirty="0"/>
              <a:t>Follow-up Plan</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t="46" b="4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34C31449-A6DD-47DD-912E-64882D9E16C3}"/>
              </a:ext>
            </a:extLst>
          </p:cNvPr>
          <p:cNvPicPr>
            <a:picLocks noChangeAspect="1"/>
          </p:cNvPicPr>
          <p:nvPr/>
        </p:nvPicPr>
        <p:blipFill rotWithShape="1">
          <a:blip r:embed="rId9"/>
          <a:srcRect l="-6544" t="830" r="8960" b="-830"/>
          <a:stretch/>
        </p:blipFill>
        <p:spPr>
          <a:xfrm>
            <a:off x="558207" y="1635541"/>
            <a:ext cx="4476626" cy="4587460"/>
          </a:xfrm>
          <a:prstGeom prst="ellipse">
            <a:avLst/>
          </a:prstGeom>
          <a:ln>
            <a:solidFill>
              <a:schemeClr val="bg2"/>
            </a:solidFill>
          </a:ln>
        </p:spPr>
      </p:pic>
      <p:sp>
        <p:nvSpPr>
          <p:cNvPr id="2" name="Rectangle 1">
            <a:extLst>
              <a:ext uri="{FF2B5EF4-FFF2-40B4-BE49-F238E27FC236}">
                <a16:creationId xmlns:a16="http://schemas.microsoft.com/office/drawing/2014/main" id="{FC103DCC-CBA3-4123-9A79-8FD948FEE35C}"/>
              </a:ext>
            </a:extLst>
          </p:cNvPr>
          <p:cNvSpPr/>
          <p:nvPr/>
        </p:nvSpPr>
        <p:spPr>
          <a:xfrm>
            <a:off x="10922000" y="355600"/>
            <a:ext cx="825500" cy="6731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extLst>
              <p:ext uri="{D42A27DB-BD31-4B8C-83A1-F6EECF244321}">
                <p14:modId xmlns:p14="http://schemas.microsoft.com/office/powerpoint/2010/main" val="358528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14"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357715" y="563336"/>
            <a:ext cx="5843686" cy="861774"/>
          </a:xfrm>
          <a:prstGeom prst="rect">
            <a:avLst/>
          </a:prstGeom>
          <a:noFill/>
        </p:spPr>
        <p:txBody>
          <a:bodyPr wrap="square" lIns="0" tIns="0" rIns="0" bIns="0" numCol="1" rtlCol="0">
            <a:spAutoFit/>
          </a:bodyPr>
          <a:lstStyle/>
          <a:p>
            <a:r>
              <a:rPr lang="de-DE" altLang="de-DE" sz="2800" spc="300" dirty="0">
                <a:solidFill>
                  <a:srgbClr val="079B84"/>
                </a:solidFill>
              </a:rPr>
              <a:t>Impact of Technology on Patient Encounter</a:t>
            </a:r>
          </a:p>
        </p:txBody>
      </p:sp>
      <p:sp>
        <p:nvSpPr>
          <p:cNvPr id="8" name="TextBox 7">
            <a:extLst>
              <a:ext uri="{FF2B5EF4-FFF2-40B4-BE49-F238E27FC236}">
                <a16:creationId xmlns:a16="http://schemas.microsoft.com/office/drawing/2014/main" id="{C9A73559-491A-4614-A844-496762024E0B}"/>
              </a:ext>
            </a:extLst>
          </p:cNvPr>
          <p:cNvSpPr txBox="1"/>
          <p:nvPr/>
        </p:nvSpPr>
        <p:spPr>
          <a:xfrm>
            <a:off x="5421214" y="1869168"/>
            <a:ext cx="6056086" cy="1846659"/>
          </a:xfrm>
          <a:prstGeom prst="rect">
            <a:avLst/>
          </a:prstGeom>
          <a:noFill/>
        </p:spPr>
        <p:txBody>
          <a:bodyPr wrap="square" lIns="0" tIns="0" rIns="0" bIns="0" numCol="1" rtlCol="0">
            <a:spAutoFit/>
          </a:bodyPr>
          <a:lstStyle/>
          <a:p>
            <a:pPr lvl="1">
              <a:buFont typeface="Courier New" panose="02070309020205020404" pitchFamily="49" charset="0"/>
              <a:buChar char="o"/>
            </a:pPr>
            <a:r>
              <a:rPr lang="en-US" sz="2400" dirty="0"/>
              <a:t>EHR</a:t>
            </a:r>
          </a:p>
          <a:p>
            <a:pPr lvl="1">
              <a:buFont typeface="Courier New" panose="02070309020205020404" pitchFamily="49" charset="0"/>
              <a:buChar char="o"/>
            </a:pPr>
            <a:r>
              <a:rPr lang="en-US" sz="2400" dirty="0"/>
              <a:t>Telemedicine Platforms </a:t>
            </a:r>
          </a:p>
          <a:p>
            <a:pPr lvl="1">
              <a:buFont typeface="Courier New" panose="02070309020205020404" pitchFamily="49" charset="0"/>
              <a:buChar char="o"/>
            </a:pPr>
            <a:r>
              <a:rPr lang="en-US" sz="2400" dirty="0"/>
              <a:t>Mobile Health Applications </a:t>
            </a:r>
          </a:p>
          <a:p>
            <a:pPr lvl="1">
              <a:buFont typeface="Courier New" panose="02070309020205020404" pitchFamily="49" charset="0"/>
              <a:buChar char="o"/>
            </a:pPr>
            <a:r>
              <a:rPr lang="en-US" sz="2400" dirty="0"/>
              <a:t>Efficiency and Quality Enhancement </a:t>
            </a:r>
          </a:p>
          <a:p>
            <a:pPr lvl="1">
              <a:buFont typeface="Courier New" panose="02070309020205020404" pitchFamily="49" charset="0"/>
              <a:buChar char="o"/>
            </a:pPr>
            <a:r>
              <a:rPr lang="en-US" sz="2400" dirty="0"/>
              <a:t>Data Security and Privacy</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srcRect/>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5184087C-95F7-481E-AB38-E0F9F79989FA}"/>
              </a:ext>
            </a:extLst>
          </p:cNvPr>
          <p:cNvPicPr>
            <a:picLocks noChangeAspect="1"/>
          </p:cNvPicPr>
          <p:nvPr/>
        </p:nvPicPr>
        <p:blipFill>
          <a:blip r:embed="rId9"/>
          <a:srcRect l="17967" r="17967"/>
          <a:stretch/>
        </p:blipFill>
        <p:spPr>
          <a:xfrm>
            <a:off x="484536" y="1683655"/>
            <a:ext cx="4531902" cy="4539346"/>
          </a:xfrm>
          <a:prstGeom prst="ellipse">
            <a:avLst/>
          </a:prstGeom>
          <a:ln>
            <a:solidFill>
              <a:schemeClr val="bg2"/>
            </a:solidFill>
          </a:ln>
        </p:spPr>
      </p:pic>
      <p:sp>
        <p:nvSpPr>
          <p:cNvPr id="2" name="Rectangle 1">
            <a:extLst>
              <a:ext uri="{FF2B5EF4-FFF2-40B4-BE49-F238E27FC236}">
                <a16:creationId xmlns:a16="http://schemas.microsoft.com/office/drawing/2014/main" id="{D3756F21-39D4-4DEE-8AAE-674D6602F822}"/>
              </a:ext>
            </a:extLst>
          </p:cNvPr>
          <p:cNvSpPr/>
          <p:nvPr/>
        </p:nvSpPr>
        <p:spPr>
          <a:xfrm>
            <a:off x="11023600" y="330200"/>
            <a:ext cx="698500" cy="6985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spTree>
    <p:custDataLst>
      <p:tags r:id="rId2"/>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1D9BEC62-D208-46A3-81CE-DD240BF66A7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31" name="think-cell Slide" r:id="rId5" imgW="344" imgH="344" progId="TCLayout.ActiveDocument.1">
                  <p:embed/>
                </p:oleObj>
              </mc:Choice>
              <mc:Fallback>
                <p:oleObj name="think-cell Slide" r:id="rId5" imgW="344" imgH="344" progId="TCLayout.ActiveDocument.1">
                  <p:embed/>
                  <p:pic>
                    <p:nvPicPr>
                      <p:cNvPr id="18" name="Object 17" hidden="1">
                        <a:extLst>
                          <a:ext uri="{FF2B5EF4-FFF2-40B4-BE49-F238E27FC236}">
                            <a16:creationId xmlns:a16="http://schemas.microsoft.com/office/drawing/2014/main" id="{1D9BEC62-D208-46A3-81CE-DD240BF66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14">
            <a:extLst>
              <a:ext uri="{FF2B5EF4-FFF2-40B4-BE49-F238E27FC236}">
                <a16:creationId xmlns:a16="http://schemas.microsoft.com/office/drawing/2014/main" id="{792106B4-B648-4043-8E42-323E8267B6E7}"/>
              </a:ext>
            </a:extLst>
          </p:cNvPr>
          <p:cNvSpPr/>
          <p:nvPr/>
        </p:nvSpPr>
        <p:spPr>
          <a:xfrm>
            <a:off x="7301052"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6" name="Oval 15">
            <a:extLst>
              <a:ext uri="{FF2B5EF4-FFF2-40B4-BE49-F238E27FC236}">
                <a16:creationId xmlns:a16="http://schemas.microsoft.com/office/drawing/2014/main" id="{83D05DE3-2757-4131-9038-22CC5423661C}"/>
              </a:ext>
            </a:extLst>
          </p:cNvPr>
          <p:cNvSpPr/>
          <p:nvPr/>
        </p:nvSpPr>
        <p:spPr>
          <a:xfrm>
            <a:off x="8161816"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7" name="Oval 16">
            <a:extLst>
              <a:ext uri="{FF2B5EF4-FFF2-40B4-BE49-F238E27FC236}">
                <a16:creationId xmlns:a16="http://schemas.microsoft.com/office/drawing/2014/main" id="{EF3180F0-0748-46AB-AE44-C30509E7F58C}"/>
              </a:ext>
            </a:extLst>
          </p:cNvPr>
          <p:cNvSpPr/>
          <p:nvPr/>
        </p:nvSpPr>
        <p:spPr>
          <a:xfrm>
            <a:off x="9022580"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Oval 1">
            <a:extLst>
              <a:ext uri="{FF2B5EF4-FFF2-40B4-BE49-F238E27FC236}">
                <a16:creationId xmlns:a16="http://schemas.microsoft.com/office/drawing/2014/main" id="{52C47D90-43D5-46B8-80E7-3F3C40C9FE60}"/>
              </a:ext>
            </a:extLst>
          </p:cNvPr>
          <p:cNvSpPr/>
          <p:nvPr/>
        </p:nvSpPr>
        <p:spPr>
          <a:xfrm>
            <a:off x="6440288"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Oval 18">
            <a:extLst>
              <a:ext uri="{FF2B5EF4-FFF2-40B4-BE49-F238E27FC236}">
                <a16:creationId xmlns:a16="http://schemas.microsoft.com/office/drawing/2014/main" id="{9D1899C2-6BE1-4F04-AE7D-AA792A80A1E5}"/>
              </a:ext>
            </a:extLst>
          </p:cNvPr>
          <p:cNvSpPr/>
          <p:nvPr/>
        </p:nvSpPr>
        <p:spPr>
          <a:xfrm>
            <a:off x="9883345"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3" name="Freeform: Shape 32">
            <a:extLst>
              <a:ext uri="{FF2B5EF4-FFF2-40B4-BE49-F238E27FC236}">
                <a16:creationId xmlns:a16="http://schemas.microsoft.com/office/drawing/2014/main" id="{79756D5D-EC16-4645-9474-CDDFF7F5D65E}"/>
              </a:ext>
            </a:extLst>
          </p:cNvPr>
          <p:cNvSpPr/>
          <p:nvPr/>
        </p:nvSpPr>
        <p:spPr>
          <a:xfrm>
            <a:off x="7423673" y="3314460"/>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4" name="Freeform: Shape 33">
            <a:extLst>
              <a:ext uri="{FF2B5EF4-FFF2-40B4-BE49-F238E27FC236}">
                <a16:creationId xmlns:a16="http://schemas.microsoft.com/office/drawing/2014/main" id="{FC62A6FA-8CD8-4C3B-AB0F-89C71EA79CCC}"/>
              </a:ext>
            </a:extLst>
          </p:cNvPr>
          <p:cNvSpPr/>
          <p:nvPr/>
        </p:nvSpPr>
        <p:spPr>
          <a:xfrm>
            <a:off x="8334425" y="3252564"/>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5" name="Freeform: Shape 34">
            <a:extLst>
              <a:ext uri="{FF2B5EF4-FFF2-40B4-BE49-F238E27FC236}">
                <a16:creationId xmlns:a16="http://schemas.microsoft.com/office/drawing/2014/main" id="{4FCE1B83-B1A4-4923-94C4-BCA7918E01C0}"/>
              </a:ext>
            </a:extLst>
          </p:cNvPr>
          <p:cNvSpPr/>
          <p:nvPr/>
        </p:nvSpPr>
        <p:spPr>
          <a:xfrm>
            <a:off x="9187703" y="3323302"/>
            <a:ext cx="602891" cy="55390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CE427500-F951-4851-8260-B149BE0DB030}"/>
              </a:ext>
            </a:extLst>
          </p:cNvPr>
          <p:cNvSpPr/>
          <p:nvPr/>
        </p:nvSpPr>
        <p:spPr>
          <a:xfrm>
            <a:off x="6588080" y="3371935"/>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6" name="Freeform: Shape 35">
            <a:extLst>
              <a:ext uri="{FF2B5EF4-FFF2-40B4-BE49-F238E27FC236}">
                <a16:creationId xmlns:a16="http://schemas.microsoft.com/office/drawing/2014/main" id="{183E2499-1B58-492E-9D81-882276FF3832}"/>
              </a:ext>
            </a:extLst>
          </p:cNvPr>
          <p:cNvSpPr/>
          <p:nvPr/>
        </p:nvSpPr>
        <p:spPr>
          <a:xfrm>
            <a:off x="10036559" y="3242838"/>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6" name="Graphic 5" descr="Game controller">
            <a:extLst>
              <a:ext uri="{FF2B5EF4-FFF2-40B4-BE49-F238E27FC236}">
                <a16:creationId xmlns:a16="http://schemas.microsoft.com/office/drawing/2014/main" id="{F3E278CE-82EC-48D3-A922-E0419DC6A2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6737" y="3174878"/>
            <a:ext cx="636642" cy="636642"/>
          </a:xfrm>
          <a:prstGeom prst="rect">
            <a:avLst/>
          </a:prstGeom>
        </p:spPr>
      </p:pic>
      <p:pic>
        <p:nvPicPr>
          <p:cNvPr id="8" name="Graphic 7" descr="Telephone">
            <a:extLst>
              <a:ext uri="{FF2B5EF4-FFF2-40B4-BE49-F238E27FC236}">
                <a16:creationId xmlns:a16="http://schemas.microsoft.com/office/drawing/2014/main" id="{DF33160E-9391-491A-9791-F60543C957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88265" y="3179115"/>
            <a:ext cx="636642" cy="636642"/>
          </a:xfrm>
          <a:prstGeom prst="rect">
            <a:avLst/>
          </a:prstGeom>
        </p:spPr>
      </p:pic>
      <p:pic>
        <p:nvPicPr>
          <p:cNvPr id="10" name="Graphic 9" descr="Receiver">
            <a:extLst>
              <a:ext uri="{FF2B5EF4-FFF2-40B4-BE49-F238E27FC236}">
                <a16:creationId xmlns:a16="http://schemas.microsoft.com/office/drawing/2014/main" id="{AC6BD48F-A2AE-4FA5-9738-C37E105B68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63881" y="3190891"/>
            <a:ext cx="562300" cy="562300"/>
          </a:xfrm>
          <a:prstGeom prst="rect">
            <a:avLst/>
          </a:prstGeom>
        </p:spPr>
      </p:pic>
      <p:pic>
        <p:nvPicPr>
          <p:cNvPr id="12" name="Graphic 11" descr="Open Folder">
            <a:extLst>
              <a:ext uri="{FF2B5EF4-FFF2-40B4-BE49-F238E27FC236}">
                <a16:creationId xmlns:a16="http://schemas.microsoft.com/office/drawing/2014/main" id="{A8BB45BD-C8CC-4EC1-8009-F791F48E88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3040" y="3182049"/>
            <a:ext cx="636642" cy="636642"/>
          </a:xfrm>
          <a:prstGeom prst="rect">
            <a:avLst/>
          </a:prstGeom>
        </p:spPr>
      </p:pic>
      <p:pic>
        <p:nvPicPr>
          <p:cNvPr id="4" name="Graphic 3" descr="Record">
            <a:extLst>
              <a:ext uri="{FF2B5EF4-FFF2-40B4-BE49-F238E27FC236}">
                <a16:creationId xmlns:a16="http://schemas.microsoft.com/office/drawing/2014/main" id="{D3DAA549-4BE7-4A11-9E13-1F73ECA0F0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49029" y="3174878"/>
            <a:ext cx="636642" cy="636642"/>
          </a:xfrm>
          <a:prstGeom prst="rect">
            <a:avLst/>
          </a:prstGeom>
        </p:spPr>
      </p:pic>
      <p:sp>
        <p:nvSpPr>
          <p:cNvPr id="37" name="Oval 36">
            <a:extLst>
              <a:ext uri="{FF2B5EF4-FFF2-40B4-BE49-F238E27FC236}">
                <a16:creationId xmlns:a16="http://schemas.microsoft.com/office/drawing/2014/main" id="{48D81CEE-B1BB-4905-80CB-8D5B796AFC0E}"/>
              </a:ext>
            </a:extLst>
          </p:cNvPr>
          <p:cNvSpPr/>
          <p:nvPr/>
        </p:nvSpPr>
        <p:spPr>
          <a:xfrm>
            <a:off x="7301052"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8" name="Oval 37">
            <a:extLst>
              <a:ext uri="{FF2B5EF4-FFF2-40B4-BE49-F238E27FC236}">
                <a16:creationId xmlns:a16="http://schemas.microsoft.com/office/drawing/2014/main" id="{1E7EBA3A-ABA9-4461-8853-2833587D47B8}"/>
              </a:ext>
            </a:extLst>
          </p:cNvPr>
          <p:cNvSpPr/>
          <p:nvPr/>
        </p:nvSpPr>
        <p:spPr>
          <a:xfrm>
            <a:off x="8161816"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0" name="Oval 39">
            <a:extLst>
              <a:ext uri="{FF2B5EF4-FFF2-40B4-BE49-F238E27FC236}">
                <a16:creationId xmlns:a16="http://schemas.microsoft.com/office/drawing/2014/main" id="{35F4C785-35A7-476E-B714-D43DD2E517E1}"/>
              </a:ext>
            </a:extLst>
          </p:cNvPr>
          <p:cNvSpPr/>
          <p:nvPr/>
        </p:nvSpPr>
        <p:spPr>
          <a:xfrm>
            <a:off x="6440288"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1" name="Oval 40">
            <a:extLst>
              <a:ext uri="{FF2B5EF4-FFF2-40B4-BE49-F238E27FC236}">
                <a16:creationId xmlns:a16="http://schemas.microsoft.com/office/drawing/2014/main" id="{ADBE51A3-A066-4FDE-A5EB-D04792E29915}"/>
              </a:ext>
            </a:extLst>
          </p:cNvPr>
          <p:cNvSpPr/>
          <p:nvPr/>
        </p:nvSpPr>
        <p:spPr>
          <a:xfrm>
            <a:off x="9883345"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2" name="Freeform: Shape 41">
            <a:extLst>
              <a:ext uri="{FF2B5EF4-FFF2-40B4-BE49-F238E27FC236}">
                <a16:creationId xmlns:a16="http://schemas.microsoft.com/office/drawing/2014/main" id="{2A9CB4B2-CF70-46B8-8ACB-A688799C5D74}"/>
              </a:ext>
            </a:extLst>
          </p:cNvPr>
          <p:cNvSpPr/>
          <p:nvPr/>
        </p:nvSpPr>
        <p:spPr>
          <a:xfrm>
            <a:off x="7423673" y="4217649"/>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3" name="Freeform: Shape 42">
            <a:extLst>
              <a:ext uri="{FF2B5EF4-FFF2-40B4-BE49-F238E27FC236}">
                <a16:creationId xmlns:a16="http://schemas.microsoft.com/office/drawing/2014/main" id="{054384C5-CD36-4B21-A942-6C9A4DA81954}"/>
              </a:ext>
            </a:extLst>
          </p:cNvPr>
          <p:cNvSpPr/>
          <p:nvPr/>
        </p:nvSpPr>
        <p:spPr>
          <a:xfrm>
            <a:off x="8334425" y="4155753"/>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5" name="Freeform: Shape 44">
            <a:extLst>
              <a:ext uri="{FF2B5EF4-FFF2-40B4-BE49-F238E27FC236}">
                <a16:creationId xmlns:a16="http://schemas.microsoft.com/office/drawing/2014/main" id="{47A6BCE9-D9B9-408B-8522-60726B535A6E}"/>
              </a:ext>
            </a:extLst>
          </p:cNvPr>
          <p:cNvSpPr/>
          <p:nvPr/>
        </p:nvSpPr>
        <p:spPr>
          <a:xfrm>
            <a:off x="6588080" y="4275123"/>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6" name="Freeform: Shape 45">
            <a:extLst>
              <a:ext uri="{FF2B5EF4-FFF2-40B4-BE49-F238E27FC236}">
                <a16:creationId xmlns:a16="http://schemas.microsoft.com/office/drawing/2014/main" id="{35091BBD-8F0F-4F94-B0D4-D1EF36D74FC9}"/>
              </a:ext>
            </a:extLst>
          </p:cNvPr>
          <p:cNvSpPr/>
          <p:nvPr/>
        </p:nvSpPr>
        <p:spPr>
          <a:xfrm>
            <a:off x="10036559" y="4146026"/>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47" name="Graphic 46" descr="Game controller">
            <a:extLst>
              <a:ext uri="{FF2B5EF4-FFF2-40B4-BE49-F238E27FC236}">
                <a16:creationId xmlns:a16="http://schemas.microsoft.com/office/drawing/2014/main" id="{49709B20-4F19-4754-941A-BD69B96A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6737" y="4078066"/>
            <a:ext cx="636642" cy="636642"/>
          </a:xfrm>
          <a:prstGeom prst="rect">
            <a:avLst/>
          </a:prstGeom>
        </p:spPr>
      </p:pic>
      <p:grpSp>
        <p:nvGrpSpPr>
          <p:cNvPr id="9" name="Group 8">
            <a:extLst>
              <a:ext uri="{FF2B5EF4-FFF2-40B4-BE49-F238E27FC236}">
                <a16:creationId xmlns:a16="http://schemas.microsoft.com/office/drawing/2014/main" id="{6FAE3650-E374-495B-B7AB-EF0E297EEA6C}"/>
              </a:ext>
            </a:extLst>
          </p:cNvPr>
          <p:cNvGrpSpPr/>
          <p:nvPr/>
        </p:nvGrpSpPr>
        <p:grpSpPr>
          <a:xfrm>
            <a:off x="9022580" y="4012382"/>
            <a:ext cx="768013" cy="768013"/>
            <a:chOff x="4449137" y="2695825"/>
            <a:chExt cx="1103086" cy="1103086"/>
          </a:xfrm>
        </p:grpSpPr>
        <p:sp>
          <p:nvSpPr>
            <p:cNvPr id="39" name="Oval 38">
              <a:extLst>
                <a:ext uri="{FF2B5EF4-FFF2-40B4-BE49-F238E27FC236}">
                  <a16:creationId xmlns:a16="http://schemas.microsoft.com/office/drawing/2014/main" id="{DCC56CF6-47E5-423B-B5C4-C548B45E577B}"/>
                </a:ext>
              </a:extLst>
            </p:cNvPr>
            <p:cNvSpPr/>
            <p:nvPr/>
          </p:nvSpPr>
          <p:spPr>
            <a:xfrm>
              <a:off x="4449137" y="2695825"/>
              <a:ext cx="1103085" cy="11030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4" name="Freeform: Shape 43">
              <a:extLst>
                <a:ext uri="{FF2B5EF4-FFF2-40B4-BE49-F238E27FC236}">
                  <a16:creationId xmlns:a16="http://schemas.microsoft.com/office/drawing/2014/main" id="{C43C1529-9B44-4D50-A40E-1D8416BB5F5B}"/>
                </a:ext>
              </a:extLst>
            </p:cNvPr>
            <p:cNvSpPr/>
            <p:nvPr/>
          </p:nvSpPr>
          <p:spPr>
            <a:xfrm>
              <a:off x="4686300" y="3003347"/>
              <a:ext cx="865923" cy="79556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48" name="Graphic 47" descr="Telephone">
              <a:extLst>
                <a:ext uri="{FF2B5EF4-FFF2-40B4-BE49-F238E27FC236}">
                  <a16:creationId xmlns:a16="http://schemas.microsoft.com/office/drawing/2014/main" id="{827B50FD-BF01-4CA6-88DB-602EF28C9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43479" y="2796253"/>
              <a:ext cx="914400" cy="914400"/>
            </a:xfrm>
            <a:prstGeom prst="rect">
              <a:avLst/>
            </a:prstGeom>
          </p:spPr>
        </p:pic>
      </p:grpSp>
      <p:pic>
        <p:nvPicPr>
          <p:cNvPr id="49" name="Graphic 48" descr="Receiver">
            <a:extLst>
              <a:ext uri="{FF2B5EF4-FFF2-40B4-BE49-F238E27FC236}">
                <a16:creationId xmlns:a16="http://schemas.microsoft.com/office/drawing/2014/main" id="{9D058F55-8FCE-4D8E-AF38-052B2FB81A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63881" y="4094080"/>
            <a:ext cx="562300" cy="562300"/>
          </a:xfrm>
          <a:prstGeom prst="rect">
            <a:avLst/>
          </a:prstGeom>
        </p:spPr>
      </p:pic>
      <p:pic>
        <p:nvPicPr>
          <p:cNvPr id="50" name="Graphic 49" descr="Open Folder">
            <a:extLst>
              <a:ext uri="{FF2B5EF4-FFF2-40B4-BE49-F238E27FC236}">
                <a16:creationId xmlns:a16="http://schemas.microsoft.com/office/drawing/2014/main" id="{53160A17-B33A-48F7-B931-2FB752D37B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3040" y="4085238"/>
            <a:ext cx="636642" cy="636642"/>
          </a:xfrm>
          <a:prstGeom prst="rect">
            <a:avLst/>
          </a:prstGeom>
        </p:spPr>
      </p:pic>
      <p:pic>
        <p:nvPicPr>
          <p:cNvPr id="51" name="Graphic 50" descr="Record">
            <a:extLst>
              <a:ext uri="{FF2B5EF4-FFF2-40B4-BE49-F238E27FC236}">
                <a16:creationId xmlns:a16="http://schemas.microsoft.com/office/drawing/2014/main" id="{170942B8-443A-481F-B0F9-07BF41C3A09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49029" y="4078066"/>
            <a:ext cx="636642" cy="636642"/>
          </a:xfrm>
          <a:prstGeom prst="rect">
            <a:avLst/>
          </a:prstGeom>
        </p:spPr>
      </p:pic>
      <p:sp>
        <p:nvSpPr>
          <p:cNvPr id="53" name="Oval 52">
            <a:extLst>
              <a:ext uri="{FF2B5EF4-FFF2-40B4-BE49-F238E27FC236}">
                <a16:creationId xmlns:a16="http://schemas.microsoft.com/office/drawing/2014/main" id="{3B95E97F-3E91-4F78-BD70-A97E65957942}"/>
              </a:ext>
            </a:extLst>
          </p:cNvPr>
          <p:cNvSpPr/>
          <p:nvPr/>
        </p:nvSpPr>
        <p:spPr>
          <a:xfrm>
            <a:off x="8161816"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4" name="Oval 53">
            <a:extLst>
              <a:ext uri="{FF2B5EF4-FFF2-40B4-BE49-F238E27FC236}">
                <a16:creationId xmlns:a16="http://schemas.microsoft.com/office/drawing/2014/main" id="{A91638CB-8471-40A5-A5E6-324B23E6EBA9}"/>
              </a:ext>
            </a:extLst>
          </p:cNvPr>
          <p:cNvSpPr/>
          <p:nvPr/>
        </p:nvSpPr>
        <p:spPr>
          <a:xfrm>
            <a:off x="9022580"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5" name="Oval 54">
            <a:extLst>
              <a:ext uri="{FF2B5EF4-FFF2-40B4-BE49-F238E27FC236}">
                <a16:creationId xmlns:a16="http://schemas.microsoft.com/office/drawing/2014/main" id="{D2609565-9627-47FA-8F94-2C6E947704C2}"/>
              </a:ext>
            </a:extLst>
          </p:cNvPr>
          <p:cNvSpPr/>
          <p:nvPr/>
        </p:nvSpPr>
        <p:spPr>
          <a:xfrm>
            <a:off x="6440288"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6" name="Oval 55">
            <a:extLst>
              <a:ext uri="{FF2B5EF4-FFF2-40B4-BE49-F238E27FC236}">
                <a16:creationId xmlns:a16="http://schemas.microsoft.com/office/drawing/2014/main" id="{BD1F8301-86CA-4BAB-901F-29DDF8735C10}"/>
              </a:ext>
            </a:extLst>
          </p:cNvPr>
          <p:cNvSpPr/>
          <p:nvPr/>
        </p:nvSpPr>
        <p:spPr>
          <a:xfrm>
            <a:off x="9883345"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8" name="Freeform: Shape 57">
            <a:extLst>
              <a:ext uri="{FF2B5EF4-FFF2-40B4-BE49-F238E27FC236}">
                <a16:creationId xmlns:a16="http://schemas.microsoft.com/office/drawing/2014/main" id="{0A4423E1-B44C-4C9A-B1A9-6A57F53FB205}"/>
              </a:ext>
            </a:extLst>
          </p:cNvPr>
          <p:cNvSpPr/>
          <p:nvPr/>
        </p:nvSpPr>
        <p:spPr>
          <a:xfrm>
            <a:off x="8334425" y="5033364"/>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9" name="Freeform: Shape 58">
            <a:extLst>
              <a:ext uri="{FF2B5EF4-FFF2-40B4-BE49-F238E27FC236}">
                <a16:creationId xmlns:a16="http://schemas.microsoft.com/office/drawing/2014/main" id="{78A72E2A-9A9B-44E5-982B-EDE709200CB3}"/>
              </a:ext>
            </a:extLst>
          </p:cNvPr>
          <p:cNvSpPr/>
          <p:nvPr/>
        </p:nvSpPr>
        <p:spPr>
          <a:xfrm>
            <a:off x="9187703" y="5104102"/>
            <a:ext cx="602891" cy="55390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0" name="Freeform: Shape 59">
            <a:extLst>
              <a:ext uri="{FF2B5EF4-FFF2-40B4-BE49-F238E27FC236}">
                <a16:creationId xmlns:a16="http://schemas.microsoft.com/office/drawing/2014/main" id="{7A2375F0-51BB-4A67-B517-CE85DC725C9A}"/>
              </a:ext>
            </a:extLst>
          </p:cNvPr>
          <p:cNvSpPr/>
          <p:nvPr/>
        </p:nvSpPr>
        <p:spPr>
          <a:xfrm>
            <a:off x="6588080" y="5152735"/>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1" name="Freeform: Shape 60">
            <a:extLst>
              <a:ext uri="{FF2B5EF4-FFF2-40B4-BE49-F238E27FC236}">
                <a16:creationId xmlns:a16="http://schemas.microsoft.com/office/drawing/2014/main" id="{87FE12EC-BD2D-4085-99F5-4BED3FB191B0}"/>
              </a:ext>
            </a:extLst>
          </p:cNvPr>
          <p:cNvSpPr/>
          <p:nvPr/>
        </p:nvSpPr>
        <p:spPr>
          <a:xfrm>
            <a:off x="10036559" y="5023638"/>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2" name="Oval 51">
            <a:extLst>
              <a:ext uri="{FF2B5EF4-FFF2-40B4-BE49-F238E27FC236}">
                <a16:creationId xmlns:a16="http://schemas.microsoft.com/office/drawing/2014/main" id="{A7760182-4709-49EF-B189-0BC48844373E}"/>
              </a:ext>
            </a:extLst>
          </p:cNvPr>
          <p:cNvSpPr/>
          <p:nvPr/>
        </p:nvSpPr>
        <p:spPr>
          <a:xfrm>
            <a:off x="7301052"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7" name="Freeform: Shape 56">
            <a:extLst>
              <a:ext uri="{FF2B5EF4-FFF2-40B4-BE49-F238E27FC236}">
                <a16:creationId xmlns:a16="http://schemas.microsoft.com/office/drawing/2014/main" id="{E67B2C03-3BCE-469C-BFCE-2B4F9638ED4E}"/>
              </a:ext>
            </a:extLst>
          </p:cNvPr>
          <p:cNvSpPr/>
          <p:nvPr/>
        </p:nvSpPr>
        <p:spPr>
          <a:xfrm>
            <a:off x="7423673" y="5095260"/>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62" name="Graphic 61" descr="Game controller">
            <a:extLst>
              <a:ext uri="{FF2B5EF4-FFF2-40B4-BE49-F238E27FC236}">
                <a16:creationId xmlns:a16="http://schemas.microsoft.com/office/drawing/2014/main" id="{6C36759D-DCF5-4D82-AAEE-BBD8413816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6737" y="4955678"/>
            <a:ext cx="636642" cy="636642"/>
          </a:xfrm>
          <a:prstGeom prst="rect">
            <a:avLst/>
          </a:prstGeom>
        </p:spPr>
      </p:pic>
      <p:pic>
        <p:nvPicPr>
          <p:cNvPr id="63" name="Graphic 62" descr="Telephone">
            <a:extLst>
              <a:ext uri="{FF2B5EF4-FFF2-40B4-BE49-F238E27FC236}">
                <a16:creationId xmlns:a16="http://schemas.microsoft.com/office/drawing/2014/main" id="{2971D992-4BF9-45D7-993B-664FEF3D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88265" y="4959915"/>
            <a:ext cx="636642" cy="636642"/>
          </a:xfrm>
          <a:prstGeom prst="rect">
            <a:avLst/>
          </a:prstGeom>
        </p:spPr>
      </p:pic>
      <p:pic>
        <p:nvPicPr>
          <p:cNvPr id="64" name="Graphic 63" descr="Receiver">
            <a:extLst>
              <a:ext uri="{FF2B5EF4-FFF2-40B4-BE49-F238E27FC236}">
                <a16:creationId xmlns:a16="http://schemas.microsoft.com/office/drawing/2014/main" id="{C29107DD-22A3-4CE2-8360-CC43CBB350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63881" y="4971691"/>
            <a:ext cx="562300" cy="562300"/>
          </a:xfrm>
          <a:prstGeom prst="rect">
            <a:avLst/>
          </a:prstGeom>
        </p:spPr>
      </p:pic>
      <p:pic>
        <p:nvPicPr>
          <p:cNvPr id="65" name="Graphic 64" descr="Open Folder">
            <a:extLst>
              <a:ext uri="{FF2B5EF4-FFF2-40B4-BE49-F238E27FC236}">
                <a16:creationId xmlns:a16="http://schemas.microsoft.com/office/drawing/2014/main" id="{C1EA071E-9C58-4C89-AFC6-4913D3C1BC8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3040" y="4962849"/>
            <a:ext cx="636642" cy="636642"/>
          </a:xfrm>
          <a:prstGeom prst="rect">
            <a:avLst/>
          </a:prstGeom>
        </p:spPr>
      </p:pic>
      <p:pic>
        <p:nvPicPr>
          <p:cNvPr id="66" name="Graphic 65" descr="Record">
            <a:extLst>
              <a:ext uri="{FF2B5EF4-FFF2-40B4-BE49-F238E27FC236}">
                <a16:creationId xmlns:a16="http://schemas.microsoft.com/office/drawing/2014/main" id="{5F0BCB0F-B114-4B21-836C-14C1F975CED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49029" y="4955678"/>
            <a:ext cx="636642" cy="636642"/>
          </a:xfrm>
          <a:prstGeom prst="rect">
            <a:avLst/>
          </a:prstGeom>
        </p:spPr>
      </p:pic>
      <p:sp>
        <p:nvSpPr>
          <p:cNvPr id="67" name="Oval 66">
            <a:extLst>
              <a:ext uri="{FF2B5EF4-FFF2-40B4-BE49-F238E27FC236}">
                <a16:creationId xmlns:a16="http://schemas.microsoft.com/office/drawing/2014/main" id="{94DE959A-D795-4CD4-84BB-9BF2CE65B986}"/>
              </a:ext>
            </a:extLst>
          </p:cNvPr>
          <p:cNvSpPr/>
          <p:nvPr/>
        </p:nvSpPr>
        <p:spPr>
          <a:xfrm>
            <a:off x="3649375" y="2084715"/>
            <a:ext cx="1277086" cy="1277086"/>
          </a:xfrm>
          <a:prstGeom prst="ellipse">
            <a:avLst/>
          </a:prstGeom>
          <a:solidFill>
            <a:schemeClr val="accent3">
              <a:lumMod val="7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68" name="Oval 67">
            <a:extLst>
              <a:ext uri="{FF2B5EF4-FFF2-40B4-BE49-F238E27FC236}">
                <a16:creationId xmlns:a16="http://schemas.microsoft.com/office/drawing/2014/main" id="{1F50628E-DAA2-48BF-A983-769A368FB3C0}"/>
              </a:ext>
            </a:extLst>
          </p:cNvPr>
          <p:cNvSpPr/>
          <p:nvPr/>
        </p:nvSpPr>
        <p:spPr>
          <a:xfrm>
            <a:off x="1941109" y="2373889"/>
            <a:ext cx="2527791" cy="25277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9" name="Freeform: Shape 68">
            <a:extLst>
              <a:ext uri="{FF2B5EF4-FFF2-40B4-BE49-F238E27FC236}">
                <a16:creationId xmlns:a16="http://schemas.microsoft.com/office/drawing/2014/main" id="{D7389CF1-A755-4DD1-B8A6-FD0E3FE27290}"/>
              </a:ext>
            </a:extLst>
          </p:cNvPr>
          <p:cNvSpPr/>
          <p:nvPr/>
        </p:nvSpPr>
        <p:spPr>
          <a:xfrm>
            <a:off x="2344697" y="3049492"/>
            <a:ext cx="2122722" cy="1852190"/>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 name="connsiteX0" fmla="*/ 630899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 name="connsiteX8" fmla="*/ 630899 w 926320"/>
              <a:gd name="connsiteY8" fmla="*/ 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20" h="808264">
                <a:moveTo>
                  <a:pt x="630899"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ubicBezTo>
                  <a:pt x="461433" y="67733"/>
                  <a:pt x="537766" y="33867"/>
                  <a:pt x="630899" y="0"/>
                </a:cubicBez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0" name="Graphic 69" descr="Game controller">
            <a:extLst>
              <a:ext uri="{FF2B5EF4-FFF2-40B4-BE49-F238E27FC236}">
                <a16:creationId xmlns:a16="http://schemas.microsoft.com/office/drawing/2014/main" id="{CEC08F92-B3B5-4452-927B-76ED5E18F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57299" y="2590079"/>
            <a:ext cx="2095408" cy="2095408"/>
          </a:xfrm>
          <a:prstGeom prst="rect">
            <a:avLst/>
          </a:prstGeom>
        </p:spPr>
      </p:pic>
      <p:grpSp>
        <p:nvGrpSpPr>
          <p:cNvPr id="7" name="Group 6">
            <a:extLst>
              <a:ext uri="{FF2B5EF4-FFF2-40B4-BE49-F238E27FC236}">
                <a16:creationId xmlns:a16="http://schemas.microsoft.com/office/drawing/2014/main" id="{23C732C5-AD49-4520-8E5F-5C3A29F0DA37}"/>
              </a:ext>
            </a:extLst>
          </p:cNvPr>
          <p:cNvGrpSpPr/>
          <p:nvPr/>
        </p:nvGrpSpPr>
        <p:grpSpPr>
          <a:xfrm>
            <a:off x="1123945" y="5116417"/>
            <a:ext cx="1163778" cy="1163778"/>
            <a:chOff x="7860029" y="3777234"/>
            <a:chExt cx="1103085" cy="1103085"/>
          </a:xfrm>
        </p:grpSpPr>
        <p:sp>
          <p:nvSpPr>
            <p:cNvPr id="71" name="Oval 70">
              <a:extLst>
                <a:ext uri="{FF2B5EF4-FFF2-40B4-BE49-F238E27FC236}">
                  <a16:creationId xmlns:a16="http://schemas.microsoft.com/office/drawing/2014/main" id="{34A4065F-18D8-43C6-946B-998982CE905A}"/>
                </a:ext>
              </a:extLst>
            </p:cNvPr>
            <p:cNvSpPr/>
            <p:nvPr/>
          </p:nvSpPr>
          <p:spPr>
            <a:xfrm>
              <a:off x="7860029" y="3777234"/>
              <a:ext cx="1103085" cy="1103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2" name="Freeform: Shape 71">
              <a:extLst>
                <a:ext uri="{FF2B5EF4-FFF2-40B4-BE49-F238E27FC236}">
                  <a16:creationId xmlns:a16="http://schemas.microsoft.com/office/drawing/2014/main" id="{ACE1DA08-3513-4B2C-96C9-F5C224A5CC30}"/>
                </a:ext>
              </a:extLst>
            </p:cNvPr>
            <p:cNvSpPr/>
            <p:nvPr/>
          </p:nvSpPr>
          <p:spPr>
            <a:xfrm>
              <a:off x="8080089" y="3969186"/>
              <a:ext cx="874867" cy="904805"/>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3" name="Graphic 72" descr="Record">
              <a:extLst>
                <a:ext uri="{FF2B5EF4-FFF2-40B4-BE49-F238E27FC236}">
                  <a16:creationId xmlns:a16="http://schemas.microsoft.com/office/drawing/2014/main" id="{9BF2B669-0D41-4ADE-8530-DA8AF1CDBE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54371" y="3871576"/>
              <a:ext cx="914400" cy="914400"/>
            </a:xfrm>
            <a:prstGeom prst="rect">
              <a:avLst/>
            </a:prstGeom>
          </p:spPr>
        </p:pic>
      </p:grpSp>
      <p:grpSp>
        <p:nvGrpSpPr>
          <p:cNvPr id="74" name="Group 73">
            <a:extLst>
              <a:ext uri="{FF2B5EF4-FFF2-40B4-BE49-F238E27FC236}">
                <a16:creationId xmlns:a16="http://schemas.microsoft.com/office/drawing/2014/main" id="{AC0C4690-AF85-438B-8AD2-B42592C85D01}"/>
              </a:ext>
            </a:extLst>
          </p:cNvPr>
          <p:cNvGrpSpPr/>
          <p:nvPr/>
        </p:nvGrpSpPr>
        <p:grpSpPr>
          <a:xfrm>
            <a:off x="710501" y="978792"/>
            <a:ext cx="1316374" cy="1316374"/>
            <a:chOff x="4449137" y="2695825"/>
            <a:chExt cx="1103086" cy="1103086"/>
          </a:xfrm>
        </p:grpSpPr>
        <p:sp>
          <p:nvSpPr>
            <p:cNvPr id="75" name="Oval 74">
              <a:extLst>
                <a:ext uri="{FF2B5EF4-FFF2-40B4-BE49-F238E27FC236}">
                  <a16:creationId xmlns:a16="http://schemas.microsoft.com/office/drawing/2014/main" id="{593CBB6C-D732-490C-86D4-73DB0D8CA36E}"/>
                </a:ext>
              </a:extLst>
            </p:cNvPr>
            <p:cNvSpPr/>
            <p:nvPr/>
          </p:nvSpPr>
          <p:spPr>
            <a:xfrm>
              <a:off x="4449137" y="2695825"/>
              <a:ext cx="1103085" cy="11030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6" name="Freeform: Shape 75">
              <a:extLst>
                <a:ext uri="{FF2B5EF4-FFF2-40B4-BE49-F238E27FC236}">
                  <a16:creationId xmlns:a16="http://schemas.microsoft.com/office/drawing/2014/main" id="{642B4EFA-BEC5-4C64-A8B7-A9D82B5203AA}"/>
                </a:ext>
              </a:extLst>
            </p:cNvPr>
            <p:cNvSpPr/>
            <p:nvPr/>
          </p:nvSpPr>
          <p:spPr>
            <a:xfrm>
              <a:off x="4686300" y="3003347"/>
              <a:ext cx="865923" cy="79556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7" name="Graphic 76" descr="Telephone">
              <a:extLst>
                <a:ext uri="{FF2B5EF4-FFF2-40B4-BE49-F238E27FC236}">
                  <a16:creationId xmlns:a16="http://schemas.microsoft.com/office/drawing/2014/main" id="{B054E716-6F50-430B-A220-5319C35935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43479" y="2796253"/>
              <a:ext cx="914400" cy="914400"/>
            </a:xfrm>
            <a:prstGeom prst="rect">
              <a:avLst/>
            </a:prstGeom>
          </p:spPr>
        </p:pic>
      </p:grpSp>
      <p:sp>
        <p:nvSpPr>
          <p:cNvPr id="78" name="TextBox 77">
            <a:extLst>
              <a:ext uri="{FF2B5EF4-FFF2-40B4-BE49-F238E27FC236}">
                <a16:creationId xmlns:a16="http://schemas.microsoft.com/office/drawing/2014/main" id="{52530928-9562-474F-A898-CE32A4D73E8C}"/>
              </a:ext>
            </a:extLst>
          </p:cNvPr>
          <p:cNvSpPr txBox="1"/>
          <p:nvPr/>
        </p:nvSpPr>
        <p:spPr>
          <a:xfrm>
            <a:off x="6440288" y="1183144"/>
            <a:ext cx="3164584" cy="430887"/>
          </a:xfrm>
          <a:prstGeom prst="rect">
            <a:avLst/>
          </a:prstGeom>
          <a:noFill/>
        </p:spPr>
        <p:txBody>
          <a:bodyPr wrap="none" lIns="0" tIns="0" rIns="0" bIns="0" numCol="1" rtlCol="0">
            <a:spAutoFit/>
          </a:bodyPr>
          <a:lstStyle/>
          <a:p>
            <a:r>
              <a:rPr lang="de-DE" altLang="de-DE" sz="2800" spc="300" dirty="0">
                <a:solidFill>
                  <a:schemeClr val="tx2"/>
                </a:solidFill>
              </a:rPr>
              <a:t>ICONS | BUBBLE</a:t>
            </a:r>
          </a:p>
        </p:txBody>
      </p:sp>
      <p:sp>
        <p:nvSpPr>
          <p:cNvPr id="79" name="TextBox 78">
            <a:extLst>
              <a:ext uri="{FF2B5EF4-FFF2-40B4-BE49-F238E27FC236}">
                <a16:creationId xmlns:a16="http://schemas.microsoft.com/office/drawing/2014/main" id="{35931D20-161B-41F9-A6FB-36A7EE5AA937}"/>
              </a:ext>
            </a:extLst>
          </p:cNvPr>
          <p:cNvSpPr txBox="1"/>
          <p:nvPr/>
        </p:nvSpPr>
        <p:spPr>
          <a:xfrm>
            <a:off x="6440289" y="1916569"/>
            <a:ext cx="5015272" cy="830997"/>
          </a:xfrm>
          <a:prstGeom prst="rect">
            <a:avLst/>
          </a:prstGeom>
          <a:noFill/>
        </p:spPr>
        <p:txBody>
          <a:bodyPr wrap="square" lIns="0" tIns="0" rIns="0" bIns="0" numCol="1" rtlCol="0">
            <a:spAutoFit/>
          </a:bodyPr>
          <a:lstStyle/>
          <a:p>
            <a:r>
              <a:rPr lang="en-US" dirty="0">
                <a:solidFill>
                  <a:schemeClr val="tx1">
                    <a:lumMod val="75000"/>
                    <a:lumOff val="25000"/>
                  </a:schemeClr>
                </a:solidFill>
              </a:rPr>
              <a:t>Standard icons in dark color with a 45° background gradient shadow from the icon to‑the background color</a:t>
            </a:r>
            <a:endParaRPr lang="de-DE" altLang="de-DE" sz="2800" spc="300" dirty="0">
              <a:solidFill>
                <a:schemeClr val="tx1">
                  <a:lumMod val="75000"/>
                  <a:lumOff val="25000"/>
                </a:schemeClr>
              </a:solidFill>
            </a:endParaRPr>
          </a:p>
        </p:txBody>
      </p:sp>
    </p:spTree>
    <p:custDataLst>
      <p:tags r:id="rId2"/>
    </p:custDataLst>
    <p:extLst>
      <p:ext uri="{BB962C8B-B14F-4D97-AF65-F5344CB8AC3E}">
        <p14:creationId xmlns:p14="http://schemas.microsoft.com/office/powerpoint/2010/main" val="3851985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1DBBAC-A4DB-4241-BBBE-68B579F06E4E}"/>
              </a:ext>
            </a:extLst>
          </p:cNvPr>
          <p:cNvSpPr/>
          <p:nvPr/>
        </p:nvSpPr>
        <p:spPr>
          <a:xfrm>
            <a:off x="2075281" y="1766752"/>
            <a:ext cx="5329544"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 name="Rectangle: Rounded Corners 2">
            <a:extLst>
              <a:ext uri="{FF2B5EF4-FFF2-40B4-BE49-F238E27FC236}">
                <a16:creationId xmlns:a16="http://schemas.microsoft.com/office/drawing/2014/main" id="{CDF45C45-3CD3-4801-9A49-1AE1B3E0BD09}"/>
              </a:ext>
            </a:extLst>
          </p:cNvPr>
          <p:cNvSpPr/>
          <p:nvPr/>
        </p:nvSpPr>
        <p:spPr>
          <a:xfrm>
            <a:off x="2075280" y="2287452"/>
            <a:ext cx="8382001" cy="279400"/>
          </a:xfrm>
          <a:prstGeom prst="roundRect">
            <a:avLst>
              <a:gd name="adj" fmla="val 50000"/>
            </a:avLst>
          </a:prstGeom>
          <a:gradFill flip="none" rotWithShape="1">
            <a:gsLst>
              <a:gs pos="0">
                <a:srgbClr val="016D9F"/>
              </a:gs>
              <a:gs pos="5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 name="Rectangle: Rounded Corners 3">
            <a:extLst>
              <a:ext uri="{FF2B5EF4-FFF2-40B4-BE49-F238E27FC236}">
                <a16:creationId xmlns:a16="http://schemas.microsoft.com/office/drawing/2014/main" id="{260CCF74-8EFF-41E2-856C-DE05305536F0}"/>
              </a:ext>
            </a:extLst>
          </p:cNvPr>
          <p:cNvSpPr/>
          <p:nvPr/>
        </p:nvSpPr>
        <p:spPr>
          <a:xfrm>
            <a:off x="2075281" y="2808152"/>
            <a:ext cx="5329544"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 name="Rectangle: Rounded Corners 4">
            <a:extLst>
              <a:ext uri="{FF2B5EF4-FFF2-40B4-BE49-F238E27FC236}">
                <a16:creationId xmlns:a16="http://schemas.microsoft.com/office/drawing/2014/main" id="{8653BCB6-62DC-49E3-ABCB-34F40D52FECC}"/>
              </a:ext>
            </a:extLst>
          </p:cNvPr>
          <p:cNvSpPr/>
          <p:nvPr/>
        </p:nvSpPr>
        <p:spPr>
          <a:xfrm>
            <a:off x="2075281" y="3328852"/>
            <a:ext cx="4750246"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Rounded Corners 5">
            <a:extLst>
              <a:ext uri="{FF2B5EF4-FFF2-40B4-BE49-F238E27FC236}">
                <a16:creationId xmlns:a16="http://schemas.microsoft.com/office/drawing/2014/main" id="{E76AA75D-8220-456A-AE72-341FDAECD224}"/>
              </a:ext>
            </a:extLst>
          </p:cNvPr>
          <p:cNvSpPr/>
          <p:nvPr/>
        </p:nvSpPr>
        <p:spPr>
          <a:xfrm>
            <a:off x="2075281" y="3849552"/>
            <a:ext cx="2771720"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Rounded Corners 6">
            <a:extLst>
              <a:ext uri="{FF2B5EF4-FFF2-40B4-BE49-F238E27FC236}">
                <a16:creationId xmlns:a16="http://schemas.microsoft.com/office/drawing/2014/main" id="{0D1C1126-BD10-4650-9193-7BF710F8EDE9}"/>
              </a:ext>
            </a:extLst>
          </p:cNvPr>
          <p:cNvSpPr/>
          <p:nvPr/>
        </p:nvSpPr>
        <p:spPr>
          <a:xfrm>
            <a:off x="2075281" y="4370252"/>
            <a:ext cx="3769895" cy="279400"/>
          </a:xfrm>
          <a:prstGeom prst="roundRect">
            <a:avLst>
              <a:gd name="adj" fmla="val 50000"/>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nvGrpSpPr>
          <p:cNvPr id="14" name="Group 13">
            <a:extLst>
              <a:ext uri="{FF2B5EF4-FFF2-40B4-BE49-F238E27FC236}">
                <a16:creationId xmlns:a16="http://schemas.microsoft.com/office/drawing/2014/main" id="{C1846FD3-76F0-4E94-BAA1-81A26D5E5F1A}"/>
              </a:ext>
            </a:extLst>
          </p:cNvPr>
          <p:cNvGrpSpPr/>
          <p:nvPr/>
        </p:nvGrpSpPr>
        <p:grpSpPr>
          <a:xfrm>
            <a:off x="2075281" y="1766752"/>
            <a:ext cx="2317193" cy="2882900"/>
            <a:chOff x="3263899" y="1612900"/>
            <a:chExt cx="5972175" cy="2882900"/>
          </a:xfrm>
          <a:solidFill>
            <a:schemeClr val="bg1">
              <a:lumMod val="60000"/>
              <a:lumOff val="40000"/>
            </a:schemeClr>
          </a:solidFill>
        </p:grpSpPr>
        <p:sp>
          <p:nvSpPr>
            <p:cNvPr id="8" name="Rectangle: Rounded Corners 7">
              <a:extLst>
                <a:ext uri="{FF2B5EF4-FFF2-40B4-BE49-F238E27FC236}">
                  <a16:creationId xmlns:a16="http://schemas.microsoft.com/office/drawing/2014/main" id="{94C6CC0D-CCA1-4D1B-8F0B-B2360E4F60AD}"/>
                </a:ext>
              </a:extLst>
            </p:cNvPr>
            <p:cNvSpPr/>
            <p:nvPr/>
          </p:nvSpPr>
          <p:spPr>
            <a:xfrm>
              <a:off x="3263900" y="1612900"/>
              <a:ext cx="379730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Rectangle: Rounded Corners 8">
              <a:extLst>
                <a:ext uri="{FF2B5EF4-FFF2-40B4-BE49-F238E27FC236}">
                  <a16:creationId xmlns:a16="http://schemas.microsoft.com/office/drawing/2014/main" id="{9B726E0E-3055-412F-A7BB-0B72908A3CAA}"/>
                </a:ext>
              </a:extLst>
            </p:cNvPr>
            <p:cNvSpPr/>
            <p:nvPr/>
          </p:nvSpPr>
          <p:spPr>
            <a:xfrm>
              <a:off x="3263899" y="2133600"/>
              <a:ext cx="5972175" cy="27940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0" name="Rectangle: Rounded Corners 9">
              <a:extLst>
                <a:ext uri="{FF2B5EF4-FFF2-40B4-BE49-F238E27FC236}">
                  <a16:creationId xmlns:a16="http://schemas.microsoft.com/office/drawing/2014/main" id="{7409107C-34F8-4386-B501-16184C068915}"/>
                </a:ext>
              </a:extLst>
            </p:cNvPr>
            <p:cNvSpPr/>
            <p:nvPr/>
          </p:nvSpPr>
          <p:spPr>
            <a:xfrm>
              <a:off x="3263900" y="2654300"/>
              <a:ext cx="379730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1" name="Rectangle: Rounded Corners 10">
              <a:extLst>
                <a:ext uri="{FF2B5EF4-FFF2-40B4-BE49-F238E27FC236}">
                  <a16:creationId xmlns:a16="http://schemas.microsoft.com/office/drawing/2014/main" id="{C77D6D64-7835-4C9E-9EC7-AD2FAE1D0A89}"/>
                </a:ext>
              </a:extLst>
            </p:cNvPr>
            <p:cNvSpPr/>
            <p:nvPr/>
          </p:nvSpPr>
          <p:spPr>
            <a:xfrm>
              <a:off x="3263900" y="3175000"/>
              <a:ext cx="338455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2" name="Rectangle: Rounded Corners 11">
              <a:extLst>
                <a:ext uri="{FF2B5EF4-FFF2-40B4-BE49-F238E27FC236}">
                  <a16:creationId xmlns:a16="http://schemas.microsoft.com/office/drawing/2014/main" id="{FE252288-CFDE-4CD8-8D05-88DB16D02D65}"/>
                </a:ext>
              </a:extLst>
            </p:cNvPr>
            <p:cNvSpPr/>
            <p:nvPr/>
          </p:nvSpPr>
          <p:spPr>
            <a:xfrm>
              <a:off x="3263900" y="3695700"/>
              <a:ext cx="197485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3" name="Rectangle: Rounded Corners 12">
              <a:extLst>
                <a:ext uri="{FF2B5EF4-FFF2-40B4-BE49-F238E27FC236}">
                  <a16:creationId xmlns:a16="http://schemas.microsoft.com/office/drawing/2014/main" id="{FE3AD16E-35F5-4D3D-83AA-98B34C2E47D4}"/>
                </a:ext>
              </a:extLst>
            </p:cNvPr>
            <p:cNvSpPr/>
            <p:nvPr/>
          </p:nvSpPr>
          <p:spPr>
            <a:xfrm>
              <a:off x="3263900" y="4216400"/>
              <a:ext cx="2686050" cy="279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sp>
        <p:nvSpPr>
          <p:cNvPr id="16" name="TextBox 15">
            <a:extLst>
              <a:ext uri="{FF2B5EF4-FFF2-40B4-BE49-F238E27FC236}">
                <a16:creationId xmlns:a16="http://schemas.microsoft.com/office/drawing/2014/main" id="{60E77A64-C231-462B-8AE5-3DE3F4381661}"/>
              </a:ext>
            </a:extLst>
          </p:cNvPr>
          <p:cNvSpPr txBox="1"/>
          <p:nvPr/>
        </p:nvSpPr>
        <p:spPr>
          <a:xfrm>
            <a:off x="525881" y="1675619"/>
            <a:ext cx="800219" cy="461665"/>
          </a:xfrm>
          <a:prstGeom prst="rect">
            <a:avLst/>
          </a:prstGeom>
          <a:noFill/>
        </p:spPr>
        <p:txBody>
          <a:bodyPr wrap="none" numCol="1" rtlCol="0">
            <a:spAutoFit/>
          </a:bodyPr>
          <a:lstStyle/>
          <a:p>
            <a:r>
              <a:rPr lang="de-DE" altLang="de-DE" sz="2400" dirty="0">
                <a:solidFill>
                  <a:schemeClr val="bg1">
                    <a:lumMod val="60000"/>
                    <a:lumOff val="40000"/>
                  </a:schemeClr>
                </a:solidFill>
              </a:rPr>
              <a:t>AAA</a:t>
            </a:r>
          </a:p>
        </p:txBody>
      </p:sp>
      <p:sp>
        <p:nvSpPr>
          <p:cNvPr id="17" name="TextBox 16">
            <a:extLst>
              <a:ext uri="{FF2B5EF4-FFF2-40B4-BE49-F238E27FC236}">
                <a16:creationId xmlns:a16="http://schemas.microsoft.com/office/drawing/2014/main" id="{B0F81737-8F31-4A8E-BD67-371239781EC6}"/>
              </a:ext>
            </a:extLst>
          </p:cNvPr>
          <p:cNvSpPr txBox="1"/>
          <p:nvPr/>
        </p:nvSpPr>
        <p:spPr>
          <a:xfrm>
            <a:off x="525881" y="2196319"/>
            <a:ext cx="800219" cy="461665"/>
          </a:xfrm>
          <a:prstGeom prst="rect">
            <a:avLst/>
          </a:prstGeom>
          <a:noFill/>
        </p:spPr>
        <p:txBody>
          <a:bodyPr wrap="none" numCol="1" rtlCol="0">
            <a:spAutoFit/>
          </a:bodyPr>
          <a:lstStyle/>
          <a:p>
            <a:r>
              <a:rPr lang="de-DE" altLang="de-DE" sz="2400" dirty="0">
                <a:solidFill>
                  <a:schemeClr val="accent1"/>
                </a:solidFill>
              </a:rPr>
              <a:t>BBB</a:t>
            </a:r>
          </a:p>
        </p:txBody>
      </p:sp>
      <p:sp>
        <p:nvSpPr>
          <p:cNvPr id="18" name="TextBox 17">
            <a:extLst>
              <a:ext uri="{FF2B5EF4-FFF2-40B4-BE49-F238E27FC236}">
                <a16:creationId xmlns:a16="http://schemas.microsoft.com/office/drawing/2014/main" id="{3EEC6E30-96E9-45C9-B40D-9488543762D3}"/>
              </a:ext>
            </a:extLst>
          </p:cNvPr>
          <p:cNvSpPr txBox="1"/>
          <p:nvPr/>
        </p:nvSpPr>
        <p:spPr>
          <a:xfrm>
            <a:off x="525881" y="2717019"/>
            <a:ext cx="739498" cy="461665"/>
          </a:xfrm>
          <a:prstGeom prst="rect">
            <a:avLst/>
          </a:prstGeom>
          <a:noFill/>
        </p:spPr>
        <p:txBody>
          <a:bodyPr wrap="none" numCol="1" rtlCol="0">
            <a:spAutoFit/>
          </a:bodyPr>
          <a:lstStyle/>
          <a:p>
            <a:r>
              <a:rPr lang="de-DE" altLang="de-DE" sz="2400" dirty="0">
                <a:solidFill>
                  <a:schemeClr val="bg1">
                    <a:lumMod val="60000"/>
                    <a:lumOff val="40000"/>
                  </a:schemeClr>
                </a:solidFill>
              </a:rPr>
              <a:t>CCC</a:t>
            </a:r>
          </a:p>
        </p:txBody>
      </p:sp>
      <p:sp>
        <p:nvSpPr>
          <p:cNvPr id="19" name="TextBox 18">
            <a:extLst>
              <a:ext uri="{FF2B5EF4-FFF2-40B4-BE49-F238E27FC236}">
                <a16:creationId xmlns:a16="http://schemas.microsoft.com/office/drawing/2014/main" id="{E6904C72-21A8-412E-9233-0E9DFFB01645}"/>
              </a:ext>
            </a:extLst>
          </p:cNvPr>
          <p:cNvSpPr txBox="1"/>
          <p:nvPr/>
        </p:nvSpPr>
        <p:spPr>
          <a:xfrm>
            <a:off x="525881" y="3230991"/>
            <a:ext cx="853119" cy="461665"/>
          </a:xfrm>
          <a:prstGeom prst="rect">
            <a:avLst/>
          </a:prstGeom>
          <a:noFill/>
        </p:spPr>
        <p:txBody>
          <a:bodyPr wrap="none" numCol="1" rtlCol="0">
            <a:spAutoFit/>
          </a:bodyPr>
          <a:lstStyle/>
          <a:p>
            <a:r>
              <a:rPr lang="de-DE" altLang="de-DE" sz="2400" dirty="0">
                <a:solidFill>
                  <a:schemeClr val="bg1">
                    <a:lumMod val="60000"/>
                    <a:lumOff val="40000"/>
                  </a:schemeClr>
                </a:solidFill>
              </a:rPr>
              <a:t>DDD</a:t>
            </a:r>
          </a:p>
        </p:txBody>
      </p:sp>
      <p:sp>
        <p:nvSpPr>
          <p:cNvPr id="20" name="TextBox 19">
            <a:extLst>
              <a:ext uri="{FF2B5EF4-FFF2-40B4-BE49-F238E27FC236}">
                <a16:creationId xmlns:a16="http://schemas.microsoft.com/office/drawing/2014/main" id="{52ADC7E3-2A41-4B4B-9840-29C3A7CAB892}"/>
              </a:ext>
            </a:extLst>
          </p:cNvPr>
          <p:cNvSpPr txBox="1"/>
          <p:nvPr/>
        </p:nvSpPr>
        <p:spPr>
          <a:xfrm>
            <a:off x="525881" y="3758419"/>
            <a:ext cx="660758" cy="461665"/>
          </a:xfrm>
          <a:prstGeom prst="rect">
            <a:avLst/>
          </a:prstGeom>
          <a:noFill/>
        </p:spPr>
        <p:txBody>
          <a:bodyPr wrap="none" numCol="1" rtlCol="0">
            <a:spAutoFit/>
          </a:bodyPr>
          <a:lstStyle/>
          <a:p>
            <a:r>
              <a:rPr lang="de-DE" altLang="de-DE" sz="2400" dirty="0">
                <a:solidFill>
                  <a:schemeClr val="bg1">
                    <a:lumMod val="60000"/>
                    <a:lumOff val="40000"/>
                  </a:schemeClr>
                </a:solidFill>
              </a:rPr>
              <a:t>EEE</a:t>
            </a:r>
          </a:p>
        </p:txBody>
      </p:sp>
      <p:sp>
        <p:nvSpPr>
          <p:cNvPr id="21" name="TextBox 20">
            <a:extLst>
              <a:ext uri="{FF2B5EF4-FFF2-40B4-BE49-F238E27FC236}">
                <a16:creationId xmlns:a16="http://schemas.microsoft.com/office/drawing/2014/main" id="{C1AEE057-CD3D-4826-868A-912DB96BF38E}"/>
              </a:ext>
            </a:extLst>
          </p:cNvPr>
          <p:cNvSpPr txBox="1"/>
          <p:nvPr/>
        </p:nvSpPr>
        <p:spPr>
          <a:xfrm>
            <a:off x="525881" y="4279119"/>
            <a:ext cx="646331" cy="461665"/>
          </a:xfrm>
          <a:prstGeom prst="rect">
            <a:avLst/>
          </a:prstGeom>
          <a:noFill/>
        </p:spPr>
        <p:txBody>
          <a:bodyPr wrap="none" numCol="1" rtlCol="0">
            <a:spAutoFit/>
          </a:bodyPr>
          <a:lstStyle/>
          <a:p>
            <a:r>
              <a:rPr lang="de-DE" altLang="de-DE" sz="2400" dirty="0">
                <a:solidFill>
                  <a:schemeClr val="bg1">
                    <a:lumMod val="60000"/>
                    <a:lumOff val="40000"/>
                  </a:schemeClr>
                </a:solidFill>
              </a:rPr>
              <a:t>FFF</a:t>
            </a:r>
          </a:p>
        </p:txBody>
      </p:sp>
      <p:sp>
        <p:nvSpPr>
          <p:cNvPr id="22" name="TextBox 21">
            <a:extLst>
              <a:ext uri="{FF2B5EF4-FFF2-40B4-BE49-F238E27FC236}">
                <a16:creationId xmlns:a16="http://schemas.microsoft.com/office/drawing/2014/main" id="{A1822C06-3564-44B0-A787-3674A0B6C05B}"/>
              </a:ext>
            </a:extLst>
          </p:cNvPr>
          <p:cNvSpPr txBox="1"/>
          <p:nvPr/>
        </p:nvSpPr>
        <p:spPr>
          <a:xfrm>
            <a:off x="525881" y="833734"/>
            <a:ext cx="2762295" cy="461665"/>
          </a:xfrm>
          <a:prstGeom prst="rect">
            <a:avLst/>
          </a:prstGeom>
          <a:noFill/>
        </p:spPr>
        <p:txBody>
          <a:bodyPr wrap="none" numCol="1" rtlCol="0">
            <a:spAutoFit/>
          </a:bodyPr>
          <a:lstStyle/>
          <a:p>
            <a:r>
              <a:rPr lang="de-DE" altLang="de-DE" sz="2400" spc="300" dirty="0">
                <a:solidFill>
                  <a:schemeClr val="accent1"/>
                </a:solidFill>
              </a:rPr>
              <a:t>LOREM IPSUM</a:t>
            </a:r>
          </a:p>
        </p:txBody>
      </p:sp>
      <p:sp>
        <p:nvSpPr>
          <p:cNvPr id="23" name="TextBox 22">
            <a:extLst>
              <a:ext uri="{FF2B5EF4-FFF2-40B4-BE49-F238E27FC236}">
                <a16:creationId xmlns:a16="http://schemas.microsoft.com/office/drawing/2014/main" id="{0105D966-7900-4F1D-A5C5-15774BC5129D}"/>
              </a:ext>
            </a:extLst>
          </p:cNvPr>
          <p:cNvSpPr txBox="1"/>
          <p:nvPr/>
        </p:nvSpPr>
        <p:spPr>
          <a:xfrm>
            <a:off x="587375" y="5380672"/>
            <a:ext cx="11127377" cy="307777"/>
          </a:xfrm>
          <a:prstGeom prst="rect">
            <a:avLst/>
          </a:prstGeom>
          <a:noFill/>
        </p:spPr>
        <p:txBody>
          <a:bodyPr wrap="square" lIns="0" tIns="0" rIns="0" bIns="0" numCol="1" rtlCol="0">
            <a:spAutoFit/>
          </a:bodyPr>
          <a:lstStyle/>
          <a:p>
            <a:r>
              <a:rPr lang="en-US" altLang="de-DE" sz="2000" dirty="0">
                <a:solidFill>
                  <a:schemeClr val="tx1">
                    <a:lumMod val="75000"/>
                    <a:lumOff val="25000"/>
                  </a:schemeClr>
                </a:solidFill>
              </a:rPr>
              <a:t>Charts as graphics if necessary | Highlight with strong colors</a:t>
            </a:r>
            <a:endParaRPr lang="de-DE" altLang="de-DE" sz="2000" dirty="0">
              <a:solidFill>
                <a:schemeClr val="tx1">
                  <a:lumMod val="75000"/>
                  <a:lumOff val="25000"/>
                </a:schemeClr>
              </a:solidFill>
            </a:endParaRPr>
          </a:p>
        </p:txBody>
      </p:sp>
      <p:sp>
        <p:nvSpPr>
          <p:cNvPr id="24" name="TextBox 23">
            <a:extLst>
              <a:ext uri="{FF2B5EF4-FFF2-40B4-BE49-F238E27FC236}">
                <a16:creationId xmlns:a16="http://schemas.microsoft.com/office/drawing/2014/main" id="{4C9956E4-010A-4050-8456-04AA3970D3D7}"/>
              </a:ext>
            </a:extLst>
          </p:cNvPr>
          <p:cNvSpPr txBox="1"/>
          <p:nvPr/>
        </p:nvSpPr>
        <p:spPr>
          <a:xfrm>
            <a:off x="7465052" y="16756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50</a:t>
            </a:r>
          </a:p>
        </p:txBody>
      </p:sp>
      <p:sp>
        <p:nvSpPr>
          <p:cNvPr id="25" name="TextBox 24">
            <a:extLst>
              <a:ext uri="{FF2B5EF4-FFF2-40B4-BE49-F238E27FC236}">
                <a16:creationId xmlns:a16="http://schemas.microsoft.com/office/drawing/2014/main" id="{C0894851-8724-4F50-BE12-7D2EBD2CEA06}"/>
              </a:ext>
            </a:extLst>
          </p:cNvPr>
          <p:cNvSpPr txBox="1"/>
          <p:nvPr/>
        </p:nvSpPr>
        <p:spPr>
          <a:xfrm>
            <a:off x="10611674" y="2196319"/>
            <a:ext cx="527709" cy="461665"/>
          </a:xfrm>
          <a:prstGeom prst="rect">
            <a:avLst/>
          </a:prstGeom>
          <a:noFill/>
        </p:spPr>
        <p:txBody>
          <a:bodyPr wrap="none" numCol="1" rtlCol="0">
            <a:spAutoFit/>
          </a:bodyPr>
          <a:lstStyle/>
          <a:p>
            <a:r>
              <a:rPr lang="de-DE" altLang="de-DE" sz="2400" dirty="0">
                <a:solidFill>
                  <a:schemeClr val="accent1"/>
                </a:solidFill>
              </a:rPr>
              <a:t>90</a:t>
            </a:r>
          </a:p>
        </p:txBody>
      </p:sp>
      <p:sp>
        <p:nvSpPr>
          <p:cNvPr id="26" name="TextBox 25">
            <a:extLst>
              <a:ext uri="{FF2B5EF4-FFF2-40B4-BE49-F238E27FC236}">
                <a16:creationId xmlns:a16="http://schemas.microsoft.com/office/drawing/2014/main" id="{70C0E8FE-2C2A-41BA-BA76-B804ADEA2DF6}"/>
              </a:ext>
            </a:extLst>
          </p:cNvPr>
          <p:cNvSpPr txBox="1"/>
          <p:nvPr/>
        </p:nvSpPr>
        <p:spPr>
          <a:xfrm>
            <a:off x="7465052" y="27170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50</a:t>
            </a:r>
          </a:p>
        </p:txBody>
      </p:sp>
      <p:sp>
        <p:nvSpPr>
          <p:cNvPr id="27" name="TextBox 26">
            <a:extLst>
              <a:ext uri="{FF2B5EF4-FFF2-40B4-BE49-F238E27FC236}">
                <a16:creationId xmlns:a16="http://schemas.microsoft.com/office/drawing/2014/main" id="{61EF31F0-6B4E-4AA6-AE04-EE9B2D7C4255}"/>
              </a:ext>
            </a:extLst>
          </p:cNvPr>
          <p:cNvSpPr txBox="1"/>
          <p:nvPr/>
        </p:nvSpPr>
        <p:spPr>
          <a:xfrm>
            <a:off x="7046805" y="3230991"/>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47</a:t>
            </a:r>
          </a:p>
        </p:txBody>
      </p:sp>
      <p:sp>
        <p:nvSpPr>
          <p:cNvPr id="28" name="TextBox 27">
            <a:extLst>
              <a:ext uri="{FF2B5EF4-FFF2-40B4-BE49-F238E27FC236}">
                <a16:creationId xmlns:a16="http://schemas.microsoft.com/office/drawing/2014/main" id="{91775F26-3034-4C5D-9AAA-F06674C57249}"/>
              </a:ext>
            </a:extLst>
          </p:cNvPr>
          <p:cNvSpPr txBox="1"/>
          <p:nvPr/>
        </p:nvSpPr>
        <p:spPr>
          <a:xfrm>
            <a:off x="4847001" y="37584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25</a:t>
            </a:r>
          </a:p>
        </p:txBody>
      </p:sp>
      <p:sp>
        <p:nvSpPr>
          <p:cNvPr id="29" name="TextBox 28">
            <a:extLst>
              <a:ext uri="{FF2B5EF4-FFF2-40B4-BE49-F238E27FC236}">
                <a16:creationId xmlns:a16="http://schemas.microsoft.com/office/drawing/2014/main" id="{EF9ECA91-76D5-4AF9-A462-38B1310402B5}"/>
              </a:ext>
            </a:extLst>
          </p:cNvPr>
          <p:cNvSpPr txBox="1"/>
          <p:nvPr/>
        </p:nvSpPr>
        <p:spPr>
          <a:xfrm>
            <a:off x="6002425" y="4279119"/>
            <a:ext cx="527709" cy="461665"/>
          </a:xfrm>
          <a:prstGeom prst="rect">
            <a:avLst/>
          </a:prstGeom>
          <a:noFill/>
        </p:spPr>
        <p:txBody>
          <a:bodyPr wrap="none" numCol="1" rtlCol="0">
            <a:spAutoFit/>
          </a:bodyPr>
          <a:lstStyle/>
          <a:p>
            <a:r>
              <a:rPr lang="de-DE" altLang="de-DE" sz="2400" dirty="0">
                <a:solidFill>
                  <a:schemeClr val="bg1">
                    <a:lumMod val="60000"/>
                    <a:lumOff val="40000"/>
                  </a:schemeClr>
                </a:solidFill>
              </a:rPr>
              <a:t>30</a:t>
            </a:r>
          </a:p>
        </p:txBody>
      </p:sp>
    </p:spTree>
    <p:custDataLst>
      <p:tags r:id="rId1"/>
    </p:custDataLst>
    <p:extLst>
      <p:ext uri="{BB962C8B-B14F-4D97-AF65-F5344CB8AC3E}">
        <p14:creationId xmlns:p14="http://schemas.microsoft.com/office/powerpoint/2010/main" val="458837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27145FC0-7074-4654-BFB2-9079D943339C}"/>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55" name="think-cell Slide" r:id="rId5" imgW="344" imgH="344" progId="TCLayout.ActiveDocument.1">
                  <p:embed/>
                </p:oleObj>
              </mc:Choice>
              <mc:Fallback>
                <p:oleObj name="think-cell Slide" r:id="rId5" imgW="344" imgH="344" progId="TCLayout.ActiveDocument.1">
                  <p:embed/>
                  <p:pic>
                    <p:nvPicPr>
                      <p:cNvPr id="15" name="Object 14" hidden="1">
                        <a:extLst>
                          <a:ext uri="{FF2B5EF4-FFF2-40B4-BE49-F238E27FC236}">
                            <a16:creationId xmlns:a16="http://schemas.microsoft.com/office/drawing/2014/main" id="{27145FC0-7074-4654-BFB2-9079D9433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9">
            <a:extLst>
              <a:ext uri="{FF2B5EF4-FFF2-40B4-BE49-F238E27FC236}">
                <a16:creationId xmlns:a16="http://schemas.microsoft.com/office/drawing/2014/main" id="{74611A9E-EFF3-4BFF-8292-E729751B99C4}"/>
              </a:ext>
            </a:extLst>
          </p:cNvPr>
          <p:cNvSpPr/>
          <p:nvPr/>
        </p:nvSpPr>
        <p:spPr>
          <a:xfrm>
            <a:off x="-15212" y="1398588"/>
            <a:ext cx="12207212" cy="39481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Rounded Corners 1">
            <a:extLst>
              <a:ext uri="{FF2B5EF4-FFF2-40B4-BE49-F238E27FC236}">
                <a16:creationId xmlns:a16="http://schemas.microsoft.com/office/drawing/2014/main" id="{E71DBBAC-A4DB-4241-BBBE-68B579F06E4E}"/>
              </a:ext>
            </a:extLst>
          </p:cNvPr>
          <p:cNvSpPr/>
          <p:nvPr/>
        </p:nvSpPr>
        <p:spPr>
          <a:xfrm rot="16200000">
            <a:off x="470291" y="3535792"/>
            <a:ext cx="176762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Rectangle: Rounded Corners 7">
            <a:extLst>
              <a:ext uri="{FF2B5EF4-FFF2-40B4-BE49-F238E27FC236}">
                <a16:creationId xmlns:a16="http://schemas.microsoft.com/office/drawing/2014/main" id="{94C6CC0D-CCA1-4D1B-8F0B-B2360E4F60AD}"/>
              </a:ext>
            </a:extLst>
          </p:cNvPr>
          <p:cNvSpPr/>
          <p:nvPr/>
        </p:nvSpPr>
        <p:spPr>
          <a:xfrm rot="16200000">
            <a:off x="1109773" y="4175274"/>
            <a:ext cx="488657"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nvGrpSpPr>
          <p:cNvPr id="36" name="Group 35">
            <a:extLst>
              <a:ext uri="{FF2B5EF4-FFF2-40B4-BE49-F238E27FC236}">
                <a16:creationId xmlns:a16="http://schemas.microsoft.com/office/drawing/2014/main" id="{EC4E90C8-4617-429E-8E1D-5725A5231234}"/>
              </a:ext>
            </a:extLst>
          </p:cNvPr>
          <p:cNvGrpSpPr/>
          <p:nvPr/>
        </p:nvGrpSpPr>
        <p:grpSpPr>
          <a:xfrm>
            <a:off x="2249541" y="1779289"/>
            <a:ext cx="279400" cy="2780014"/>
            <a:chOff x="2170531" y="1779289"/>
            <a:chExt cx="279400" cy="2780014"/>
          </a:xfrm>
        </p:grpSpPr>
        <p:sp>
          <p:nvSpPr>
            <p:cNvPr id="3" name="Rectangle: Rounded Corners 2">
              <a:extLst>
                <a:ext uri="{FF2B5EF4-FFF2-40B4-BE49-F238E27FC236}">
                  <a16:creationId xmlns:a16="http://schemas.microsoft.com/office/drawing/2014/main" id="{CDF45C45-3CD3-4801-9A49-1AE1B3E0BD09}"/>
                </a:ext>
              </a:extLst>
            </p:cNvPr>
            <p:cNvSpPr/>
            <p:nvPr/>
          </p:nvSpPr>
          <p:spPr>
            <a:xfrm rot="16200000">
              <a:off x="920224" y="3029596"/>
              <a:ext cx="2780014" cy="279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Rectangle: Rounded Corners 8">
              <a:extLst>
                <a:ext uri="{FF2B5EF4-FFF2-40B4-BE49-F238E27FC236}">
                  <a16:creationId xmlns:a16="http://schemas.microsoft.com/office/drawing/2014/main" id="{9B726E0E-3055-412F-A7BB-0B72908A3CAA}"/>
                </a:ext>
              </a:extLst>
            </p:cNvPr>
            <p:cNvSpPr/>
            <p:nvPr/>
          </p:nvSpPr>
          <p:spPr>
            <a:xfrm rot="16200000">
              <a:off x="1925965" y="4035337"/>
              <a:ext cx="768531" cy="27940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pSp>
      <p:sp>
        <p:nvSpPr>
          <p:cNvPr id="4" name="Rectangle: Rounded Corners 3">
            <a:extLst>
              <a:ext uri="{FF2B5EF4-FFF2-40B4-BE49-F238E27FC236}">
                <a16:creationId xmlns:a16="http://schemas.microsoft.com/office/drawing/2014/main" id="{260CCF74-8EFF-41E2-856C-DE05305536F0}"/>
              </a:ext>
            </a:extLst>
          </p:cNvPr>
          <p:cNvSpPr/>
          <p:nvPr/>
        </p:nvSpPr>
        <p:spPr>
          <a:xfrm rot="16200000">
            <a:off x="2540569" y="3535792"/>
            <a:ext cx="176762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0" name="Rectangle: Rounded Corners 9">
            <a:extLst>
              <a:ext uri="{FF2B5EF4-FFF2-40B4-BE49-F238E27FC236}">
                <a16:creationId xmlns:a16="http://schemas.microsoft.com/office/drawing/2014/main" id="{7409107C-34F8-4386-B501-16184C068915}"/>
              </a:ext>
            </a:extLst>
          </p:cNvPr>
          <p:cNvSpPr/>
          <p:nvPr/>
        </p:nvSpPr>
        <p:spPr>
          <a:xfrm rot="16200000">
            <a:off x="3180051" y="4175274"/>
            <a:ext cx="488657"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 name="Rectangle: Rounded Corners 4">
            <a:extLst>
              <a:ext uri="{FF2B5EF4-FFF2-40B4-BE49-F238E27FC236}">
                <a16:creationId xmlns:a16="http://schemas.microsoft.com/office/drawing/2014/main" id="{8653BCB6-62DC-49E3-ABCB-34F40D52FECC}"/>
              </a:ext>
            </a:extLst>
          </p:cNvPr>
          <p:cNvSpPr/>
          <p:nvPr/>
        </p:nvSpPr>
        <p:spPr>
          <a:xfrm rot="16200000">
            <a:off x="3671774" y="3631858"/>
            <a:ext cx="1575489"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1" name="Rectangle: Rounded Corners 10">
            <a:extLst>
              <a:ext uri="{FF2B5EF4-FFF2-40B4-BE49-F238E27FC236}">
                <a16:creationId xmlns:a16="http://schemas.microsoft.com/office/drawing/2014/main" id="{C77D6D64-7835-4C9E-9EC7-AD2FAE1D0A89}"/>
              </a:ext>
            </a:extLst>
          </p:cNvPr>
          <p:cNvSpPr/>
          <p:nvPr/>
        </p:nvSpPr>
        <p:spPr>
          <a:xfrm rot="16200000">
            <a:off x="4241748" y="4201831"/>
            <a:ext cx="435542"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Rounded Corners 5">
            <a:extLst>
              <a:ext uri="{FF2B5EF4-FFF2-40B4-BE49-F238E27FC236}">
                <a16:creationId xmlns:a16="http://schemas.microsoft.com/office/drawing/2014/main" id="{E76AA75D-8220-456A-AE72-341FDAECD224}"/>
              </a:ext>
            </a:extLst>
          </p:cNvPr>
          <p:cNvSpPr/>
          <p:nvPr/>
        </p:nvSpPr>
        <p:spPr>
          <a:xfrm rot="16200000">
            <a:off x="5035018" y="3959962"/>
            <a:ext cx="919282"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2" name="Rectangle: Rounded Corners 11">
            <a:extLst>
              <a:ext uri="{FF2B5EF4-FFF2-40B4-BE49-F238E27FC236}">
                <a16:creationId xmlns:a16="http://schemas.microsoft.com/office/drawing/2014/main" id="{FE252288-CFDE-4CD8-8D05-88DB16D02D65}"/>
              </a:ext>
            </a:extLst>
          </p:cNvPr>
          <p:cNvSpPr/>
          <p:nvPr/>
        </p:nvSpPr>
        <p:spPr>
          <a:xfrm rot="16200000">
            <a:off x="5367591" y="4292535"/>
            <a:ext cx="254134"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Rounded Corners 6">
            <a:extLst>
              <a:ext uri="{FF2B5EF4-FFF2-40B4-BE49-F238E27FC236}">
                <a16:creationId xmlns:a16="http://schemas.microsoft.com/office/drawing/2014/main" id="{0D1C1126-BD10-4650-9193-7BF710F8EDE9}"/>
              </a:ext>
            </a:extLst>
          </p:cNvPr>
          <p:cNvSpPr/>
          <p:nvPr/>
        </p:nvSpPr>
        <p:spPr>
          <a:xfrm rot="16200000">
            <a:off x="5904627" y="3794432"/>
            <a:ext cx="1250341" cy="279400"/>
          </a:xfrm>
          <a:prstGeom prst="roundRect">
            <a:avLst>
              <a:gd name="adj" fmla="val 5000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3" name="Rectangle: Rounded Corners 12">
            <a:extLst>
              <a:ext uri="{FF2B5EF4-FFF2-40B4-BE49-F238E27FC236}">
                <a16:creationId xmlns:a16="http://schemas.microsoft.com/office/drawing/2014/main" id="{FE3AD16E-35F5-4D3D-83AA-98B34C2E47D4}"/>
              </a:ext>
            </a:extLst>
          </p:cNvPr>
          <p:cNvSpPr/>
          <p:nvPr/>
        </p:nvSpPr>
        <p:spPr>
          <a:xfrm rot="16200000">
            <a:off x="6145532" y="4035337"/>
            <a:ext cx="768532" cy="27940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6" name="TextBox 15">
            <a:extLst>
              <a:ext uri="{FF2B5EF4-FFF2-40B4-BE49-F238E27FC236}">
                <a16:creationId xmlns:a16="http://schemas.microsoft.com/office/drawing/2014/main" id="{60E77A64-C231-462B-8AE5-3DE3F4381661}"/>
              </a:ext>
            </a:extLst>
          </p:cNvPr>
          <p:cNvSpPr txBox="1"/>
          <p:nvPr/>
        </p:nvSpPr>
        <p:spPr>
          <a:xfrm>
            <a:off x="953991" y="4662492"/>
            <a:ext cx="800219" cy="461665"/>
          </a:xfrm>
          <a:prstGeom prst="rect">
            <a:avLst/>
          </a:prstGeom>
          <a:noFill/>
        </p:spPr>
        <p:txBody>
          <a:bodyPr wrap="none" numCol="1" rtlCol="0">
            <a:spAutoFit/>
          </a:bodyPr>
          <a:lstStyle/>
          <a:p>
            <a:r>
              <a:rPr lang="de-DE" altLang="de-DE" sz="2400" dirty="0">
                <a:solidFill>
                  <a:schemeClr val="bg1"/>
                </a:solidFill>
              </a:rPr>
              <a:t>AAA</a:t>
            </a:r>
          </a:p>
        </p:txBody>
      </p:sp>
      <p:sp>
        <p:nvSpPr>
          <p:cNvPr id="17" name="TextBox 16">
            <a:extLst>
              <a:ext uri="{FF2B5EF4-FFF2-40B4-BE49-F238E27FC236}">
                <a16:creationId xmlns:a16="http://schemas.microsoft.com/office/drawing/2014/main" id="{B0F81737-8F31-4A8E-BD67-371239781EC6}"/>
              </a:ext>
            </a:extLst>
          </p:cNvPr>
          <p:cNvSpPr txBox="1"/>
          <p:nvPr/>
        </p:nvSpPr>
        <p:spPr>
          <a:xfrm>
            <a:off x="1975911" y="4662492"/>
            <a:ext cx="742511" cy="461665"/>
          </a:xfrm>
          <a:prstGeom prst="rect">
            <a:avLst/>
          </a:prstGeom>
          <a:noFill/>
        </p:spPr>
        <p:txBody>
          <a:bodyPr wrap="none" numCol="1" rtlCol="0">
            <a:spAutoFit/>
          </a:bodyPr>
          <a:lstStyle/>
          <a:p>
            <a:r>
              <a:rPr lang="de-DE" altLang="de-DE" sz="2400" dirty="0">
                <a:solidFill>
                  <a:schemeClr val="accent2">
                    <a:lumMod val="50000"/>
                  </a:schemeClr>
                </a:solidFill>
              </a:rPr>
              <a:t>BBB</a:t>
            </a:r>
          </a:p>
        </p:txBody>
      </p:sp>
      <p:sp>
        <p:nvSpPr>
          <p:cNvPr id="18" name="TextBox 17">
            <a:extLst>
              <a:ext uri="{FF2B5EF4-FFF2-40B4-BE49-F238E27FC236}">
                <a16:creationId xmlns:a16="http://schemas.microsoft.com/office/drawing/2014/main" id="{3EEC6E30-96E9-45C9-B40D-9488543762D3}"/>
              </a:ext>
            </a:extLst>
          </p:cNvPr>
          <p:cNvSpPr txBox="1"/>
          <p:nvPr/>
        </p:nvSpPr>
        <p:spPr>
          <a:xfrm>
            <a:off x="2997831" y="4662492"/>
            <a:ext cx="853119" cy="461665"/>
          </a:xfrm>
          <a:prstGeom prst="rect">
            <a:avLst/>
          </a:prstGeom>
          <a:noFill/>
        </p:spPr>
        <p:txBody>
          <a:bodyPr wrap="none" numCol="1" rtlCol="0">
            <a:spAutoFit/>
          </a:bodyPr>
          <a:lstStyle/>
          <a:p>
            <a:r>
              <a:rPr lang="de-DE" altLang="de-DE" sz="2400" dirty="0">
                <a:solidFill>
                  <a:schemeClr val="bg1"/>
                </a:solidFill>
              </a:rPr>
              <a:t>CCC</a:t>
            </a:r>
          </a:p>
        </p:txBody>
      </p:sp>
      <p:sp>
        <p:nvSpPr>
          <p:cNvPr id="19" name="TextBox 18">
            <a:extLst>
              <a:ext uri="{FF2B5EF4-FFF2-40B4-BE49-F238E27FC236}">
                <a16:creationId xmlns:a16="http://schemas.microsoft.com/office/drawing/2014/main" id="{E6904C72-21A8-412E-9233-0E9DFFB01645}"/>
              </a:ext>
            </a:extLst>
          </p:cNvPr>
          <p:cNvSpPr txBox="1"/>
          <p:nvPr/>
        </p:nvSpPr>
        <p:spPr>
          <a:xfrm>
            <a:off x="4072651" y="4662492"/>
            <a:ext cx="853119" cy="461665"/>
          </a:xfrm>
          <a:prstGeom prst="rect">
            <a:avLst/>
          </a:prstGeom>
          <a:noFill/>
        </p:spPr>
        <p:txBody>
          <a:bodyPr wrap="none" numCol="1" rtlCol="0">
            <a:spAutoFit/>
          </a:bodyPr>
          <a:lstStyle/>
          <a:p>
            <a:r>
              <a:rPr lang="de-DE" altLang="de-DE" sz="2400" dirty="0">
                <a:solidFill>
                  <a:schemeClr val="bg1"/>
                </a:solidFill>
              </a:rPr>
              <a:t>DDD</a:t>
            </a:r>
          </a:p>
        </p:txBody>
      </p:sp>
      <p:sp>
        <p:nvSpPr>
          <p:cNvPr id="20" name="TextBox 19">
            <a:extLst>
              <a:ext uri="{FF2B5EF4-FFF2-40B4-BE49-F238E27FC236}">
                <a16:creationId xmlns:a16="http://schemas.microsoft.com/office/drawing/2014/main" id="{52ADC7E3-2A41-4B4B-9840-29C3A7CAB892}"/>
              </a:ext>
            </a:extLst>
          </p:cNvPr>
          <p:cNvSpPr txBox="1"/>
          <p:nvPr/>
        </p:nvSpPr>
        <p:spPr>
          <a:xfrm>
            <a:off x="5147471" y="4662492"/>
            <a:ext cx="800219" cy="461665"/>
          </a:xfrm>
          <a:prstGeom prst="rect">
            <a:avLst/>
          </a:prstGeom>
          <a:noFill/>
        </p:spPr>
        <p:txBody>
          <a:bodyPr wrap="none" numCol="1" rtlCol="0">
            <a:spAutoFit/>
          </a:bodyPr>
          <a:lstStyle/>
          <a:p>
            <a:r>
              <a:rPr lang="de-DE" altLang="de-DE" sz="2400" dirty="0">
                <a:solidFill>
                  <a:schemeClr val="bg1"/>
                </a:solidFill>
              </a:rPr>
              <a:t>EEE</a:t>
            </a:r>
          </a:p>
        </p:txBody>
      </p:sp>
      <p:sp>
        <p:nvSpPr>
          <p:cNvPr id="21" name="TextBox 20">
            <a:extLst>
              <a:ext uri="{FF2B5EF4-FFF2-40B4-BE49-F238E27FC236}">
                <a16:creationId xmlns:a16="http://schemas.microsoft.com/office/drawing/2014/main" id="{C1AEE057-CD3D-4826-868A-912DB96BF38E}"/>
              </a:ext>
            </a:extLst>
          </p:cNvPr>
          <p:cNvSpPr txBox="1"/>
          <p:nvPr/>
        </p:nvSpPr>
        <p:spPr>
          <a:xfrm>
            <a:off x="6169390" y="4662492"/>
            <a:ext cx="747320" cy="461665"/>
          </a:xfrm>
          <a:prstGeom prst="rect">
            <a:avLst/>
          </a:prstGeom>
          <a:noFill/>
        </p:spPr>
        <p:txBody>
          <a:bodyPr wrap="none" numCol="1" rtlCol="0">
            <a:spAutoFit/>
          </a:bodyPr>
          <a:lstStyle/>
          <a:p>
            <a:r>
              <a:rPr lang="de-DE" altLang="de-DE" sz="2400" dirty="0">
                <a:solidFill>
                  <a:schemeClr val="bg1"/>
                </a:solidFill>
              </a:rPr>
              <a:t>FFF</a:t>
            </a:r>
          </a:p>
        </p:txBody>
      </p:sp>
      <p:sp>
        <p:nvSpPr>
          <p:cNvPr id="22" name="TextBox 21">
            <a:extLst>
              <a:ext uri="{FF2B5EF4-FFF2-40B4-BE49-F238E27FC236}">
                <a16:creationId xmlns:a16="http://schemas.microsoft.com/office/drawing/2014/main" id="{A1822C06-3564-44B0-A787-3674A0B6C05B}"/>
              </a:ext>
            </a:extLst>
          </p:cNvPr>
          <p:cNvSpPr txBox="1"/>
          <p:nvPr/>
        </p:nvSpPr>
        <p:spPr>
          <a:xfrm>
            <a:off x="525881" y="833734"/>
            <a:ext cx="2762295" cy="461665"/>
          </a:xfrm>
          <a:prstGeom prst="rect">
            <a:avLst/>
          </a:prstGeom>
          <a:noFill/>
        </p:spPr>
        <p:txBody>
          <a:bodyPr wrap="none" numCol="1" rtlCol="0">
            <a:spAutoFit/>
          </a:bodyPr>
          <a:lstStyle/>
          <a:p>
            <a:r>
              <a:rPr lang="de-DE" altLang="de-DE" sz="2400" spc="300" dirty="0">
                <a:solidFill>
                  <a:schemeClr val="accent5"/>
                </a:solidFill>
              </a:rPr>
              <a:t>LOREM IPSUM</a:t>
            </a:r>
          </a:p>
        </p:txBody>
      </p:sp>
      <p:sp>
        <p:nvSpPr>
          <p:cNvPr id="23" name="TextBox 22">
            <a:extLst>
              <a:ext uri="{FF2B5EF4-FFF2-40B4-BE49-F238E27FC236}">
                <a16:creationId xmlns:a16="http://schemas.microsoft.com/office/drawing/2014/main" id="{0105D966-7900-4F1D-A5C5-15774BC5129D}"/>
              </a:ext>
            </a:extLst>
          </p:cNvPr>
          <p:cNvSpPr txBox="1"/>
          <p:nvPr/>
        </p:nvSpPr>
        <p:spPr>
          <a:xfrm>
            <a:off x="587375" y="5716489"/>
            <a:ext cx="11127377" cy="307777"/>
          </a:xfrm>
          <a:prstGeom prst="rect">
            <a:avLst/>
          </a:prstGeom>
          <a:noFill/>
        </p:spPr>
        <p:txBody>
          <a:bodyPr wrap="square" lIns="0" tIns="0" rIns="0" bIns="0" numCol="1" rtlCol="0">
            <a:spAutoFit/>
          </a:bodyPr>
          <a:lstStyle/>
          <a:p>
            <a:r>
              <a:rPr lang="de-DE" altLang="de-DE" sz="2000" dirty="0">
                <a:solidFill>
                  <a:schemeClr val="tx1">
                    <a:lumMod val="75000"/>
                    <a:lumOff val="25000"/>
                  </a:schemeClr>
                </a:solidFill>
              </a:rPr>
              <a:t>Charts gegeben Falls als Grafiken | </a:t>
            </a:r>
            <a:r>
              <a:rPr lang="de-DE" altLang="de-DE" sz="2000" dirty="0" err="1">
                <a:solidFill>
                  <a:schemeClr val="tx1">
                    <a:lumMod val="75000"/>
                    <a:lumOff val="25000"/>
                  </a:schemeClr>
                </a:solidFill>
              </a:rPr>
              <a:t>Highlighten</a:t>
            </a:r>
            <a:r>
              <a:rPr lang="de-DE" altLang="de-DE" sz="2000" dirty="0">
                <a:solidFill>
                  <a:schemeClr val="tx1">
                    <a:lumMod val="75000"/>
                    <a:lumOff val="25000"/>
                  </a:schemeClr>
                </a:solidFill>
              </a:rPr>
              <a:t> durch kräftige Farben</a:t>
            </a:r>
          </a:p>
        </p:txBody>
      </p:sp>
      <p:sp>
        <p:nvSpPr>
          <p:cNvPr id="38" name="TextBox 37">
            <a:extLst>
              <a:ext uri="{FF2B5EF4-FFF2-40B4-BE49-F238E27FC236}">
                <a16:creationId xmlns:a16="http://schemas.microsoft.com/office/drawing/2014/main" id="{B598857C-2CE9-4D3B-A97A-038D6AF08394}"/>
              </a:ext>
            </a:extLst>
          </p:cNvPr>
          <p:cNvSpPr txBox="1"/>
          <p:nvPr/>
        </p:nvSpPr>
        <p:spPr>
          <a:xfrm>
            <a:off x="7480302" y="1771199"/>
            <a:ext cx="2532681" cy="861774"/>
          </a:xfrm>
          <a:prstGeom prst="rect">
            <a:avLst/>
          </a:prstGeom>
          <a:noFill/>
        </p:spPr>
        <p:txBody>
          <a:bodyPr wrap="none" lIns="0" tIns="0" rIns="0" bIns="0" numCol="1" rtlCol="0">
            <a:spAutoFit/>
          </a:bodyPr>
          <a:lstStyle/>
          <a:p>
            <a:r>
              <a:rPr lang="de-DE" altLang="de-DE" sz="2800" spc="300" dirty="0">
                <a:solidFill>
                  <a:schemeClr val="accent5"/>
                </a:solidFill>
              </a:rPr>
              <a:t>TITEL FOR </a:t>
            </a:r>
            <a:br>
              <a:rPr lang="de-DE" altLang="de-DE" sz="2800" spc="300" dirty="0">
                <a:solidFill>
                  <a:schemeClr val="accent5"/>
                </a:solidFill>
              </a:rPr>
            </a:br>
            <a:r>
              <a:rPr lang="de-DE" altLang="de-DE" sz="2800" spc="300" dirty="0">
                <a:solidFill>
                  <a:schemeClr val="accent5"/>
                </a:solidFill>
              </a:rPr>
              <a:t>THIS CHART</a:t>
            </a:r>
          </a:p>
        </p:txBody>
      </p:sp>
      <p:sp>
        <p:nvSpPr>
          <p:cNvPr id="39" name="TextBox 38">
            <a:extLst>
              <a:ext uri="{FF2B5EF4-FFF2-40B4-BE49-F238E27FC236}">
                <a16:creationId xmlns:a16="http://schemas.microsoft.com/office/drawing/2014/main" id="{EA1CB32F-6B7E-43DC-9233-808F1414715B}"/>
              </a:ext>
            </a:extLst>
          </p:cNvPr>
          <p:cNvSpPr txBox="1"/>
          <p:nvPr/>
        </p:nvSpPr>
        <p:spPr>
          <a:xfrm>
            <a:off x="7480303" y="2916104"/>
            <a:ext cx="4132260" cy="2215991"/>
          </a:xfrm>
          <a:prstGeom prst="rect">
            <a:avLst/>
          </a:prstGeom>
          <a:noFill/>
        </p:spPr>
        <p:txBody>
          <a:bodyPr wrap="square" lIns="0" tIns="0" rIns="0" bIns="0" numCol="1" rtlCol="0">
            <a:spAutoFit/>
          </a:bodyPr>
          <a:lstStyle/>
          <a:p>
            <a:r>
              <a:rPr lang="en-US" dirty="0">
                <a:solidFill>
                  <a:schemeClr val="bg1"/>
                </a:solidFill>
              </a:rPr>
              <a:t>One morning, when Gregor </a:t>
            </a:r>
            <a:r>
              <a:rPr lang="en-US" dirty="0" err="1">
                <a:solidFill>
                  <a:schemeClr val="bg1"/>
                </a:solidFill>
              </a:rPr>
              <a:t>Samsa</a:t>
            </a:r>
            <a:r>
              <a:rPr lang="en-US" dirty="0">
                <a:solidFill>
                  <a:schemeClr val="bg1"/>
                </a:solidFill>
              </a:rPr>
              <a:t> woke from troubled dreams, he found himself transformed in his bed into a horrible vermin. He lay on his </a:t>
            </a:r>
            <a:r>
              <a:rPr lang="en-US" dirty="0" err="1">
                <a:solidFill>
                  <a:schemeClr val="bg1"/>
                </a:solidFill>
              </a:rPr>
              <a:t>armour</a:t>
            </a:r>
            <a:r>
              <a:rPr lang="en-US" dirty="0">
                <a:solidFill>
                  <a:schemeClr val="bg1"/>
                </a:solidFill>
              </a:rPr>
              <a:t>-like back, </a:t>
            </a:r>
            <a:r>
              <a:rPr lang="en-US" dirty="0">
                <a:solidFill>
                  <a:schemeClr val="accent2">
                    <a:lumMod val="75000"/>
                  </a:schemeClr>
                </a:solidFill>
              </a:rPr>
              <a:t>and if he lifted </a:t>
            </a:r>
            <a:r>
              <a:rPr lang="en-US" dirty="0">
                <a:solidFill>
                  <a:schemeClr val="bg1"/>
                </a:solidFill>
              </a:rPr>
              <a:t>his head a little, he could see his brown belly, slightly domed and divided by arches into stiff sections. </a:t>
            </a:r>
            <a:endParaRPr lang="de-DE" altLang="de-DE" sz="2800" spc="300" dirty="0">
              <a:solidFill>
                <a:schemeClr val="bg1"/>
              </a:solidFill>
            </a:endParaRPr>
          </a:p>
        </p:txBody>
      </p:sp>
    </p:spTree>
    <p:custDataLst>
      <p:tags r:id="rId2"/>
    </p:custDataLst>
    <p:extLst>
      <p:ext uri="{BB962C8B-B14F-4D97-AF65-F5344CB8AC3E}">
        <p14:creationId xmlns:p14="http://schemas.microsoft.com/office/powerpoint/2010/main" val="302316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hidden="1">
            <a:extLst>
              <a:ext uri="{FF2B5EF4-FFF2-40B4-BE49-F238E27FC236}">
                <a16:creationId xmlns:a16="http://schemas.microsoft.com/office/drawing/2014/main" id="{8B44E9A0-EC7E-454D-A09E-3548CCFF6ED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79" name="think-cell Slide" r:id="rId5" imgW="344" imgH="344" progId="TCLayout.ActiveDocument.1">
                  <p:embed/>
                </p:oleObj>
              </mc:Choice>
              <mc:Fallback>
                <p:oleObj name="think-cell Slide" r:id="rId5" imgW="344" imgH="344" progId="TCLayout.ActiveDocument.1">
                  <p:embed/>
                  <p:pic>
                    <p:nvPicPr>
                      <p:cNvPr id="48" name="Object 47" hidden="1">
                        <a:extLst>
                          <a:ext uri="{FF2B5EF4-FFF2-40B4-BE49-F238E27FC236}">
                            <a16:creationId xmlns:a16="http://schemas.microsoft.com/office/drawing/2014/main" id="{8B44E9A0-EC7E-454D-A09E-3548CCFF6E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14">
            <a:extLst>
              <a:ext uri="{FF2B5EF4-FFF2-40B4-BE49-F238E27FC236}">
                <a16:creationId xmlns:a16="http://schemas.microsoft.com/office/drawing/2014/main" id="{CC8A4756-7A04-41DA-A373-6F6145CE2F64}"/>
              </a:ext>
            </a:extLst>
          </p:cNvPr>
          <p:cNvSpPr/>
          <p:nvPr/>
        </p:nvSpPr>
        <p:spPr>
          <a:xfrm>
            <a:off x="1187933" y="1802675"/>
            <a:ext cx="2325188" cy="2325188"/>
          </a:xfrm>
          <a:prstGeom prst="ellipse">
            <a:avLst/>
          </a:prstGeom>
          <a:gradFill flip="none" rotWithShape="1">
            <a:gsLst>
              <a:gs pos="0">
                <a:schemeClr val="accent5">
                  <a:lumMod val="50000"/>
                </a:schemeClr>
              </a:gs>
              <a:gs pos="100000">
                <a:schemeClr val="tx2">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0" name="Oval 29">
            <a:extLst>
              <a:ext uri="{FF2B5EF4-FFF2-40B4-BE49-F238E27FC236}">
                <a16:creationId xmlns:a16="http://schemas.microsoft.com/office/drawing/2014/main" id="{4DE3B7BE-0AD2-45FB-BF5F-009A82F0349A}"/>
              </a:ext>
            </a:extLst>
          </p:cNvPr>
          <p:cNvSpPr/>
          <p:nvPr/>
        </p:nvSpPr>
        <p:spPr>
          <a:xfrm>
            <a:off x="5007611" y="1802675"/>
            <a:ext cx="2325188" cy="2325188"/>
          </a:xfrm>
          <a:prstGeom prst="ellipse">
            <a:avLst/>
          </a:prstGeom>
          <a:gradFill flip="none" rotWithShape="1">
            <a:gsLst>
              <a:gs pos="0">
                <a:schemeClr val="accent1">
                  <a:lumMod val="50000"/>
                </a:schemeClr>
              </a:gs>
              <a:gs pos="10000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1" name="Oval 30">
            <a:extLst>
              <a:ext uri="{FF2B5EF4-FFF2-40B4-BE49-F238E27FC236}">
                <a16:creationId xmlns:a16="http://schemas.microsoft.com/office/drawing/2014/main" id="{DD2914F9-B653-4C3D-BAE5-DA4446B9C901}"/>
              </a:ext>
            </a:extLst>
          </p:cNvPr>
          <p:cNvSpPr/>
          <p:nvPr/>
        </p:nvSpPr>
        <p:spPr>
          <a:xfrm>
            <a:off x="8741655" y="1802675"/>
            <a:ext cx="2325188" cy="2325188"/>
          </a:xfrm>
          <a:prstGeom prst="ellipse">
            <a:avLst/>
          </a:prstGeom>
          <a:gradFill flip="none" rotWithShape="1">
            <a:gsLst>
              <a:gs pos="0">
                <a:srgbClr val="118116"/>
              </a:gs>
              <a:gs pos="100000">
                <a:schemeClr val="accent3">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2" name="Oval 31">
            <a:extLst>
              <a:ext uri="{FF2B5EF4-FFF2-40B4-BE49-F238E27FC236}">
                <a16:creationId xmlns:a16="http://schemas.microsoft.com/office/drawing/2014/main" id="{A30D24DB-5C24-4188-871E-7598D3D70BBA}"/>
              </a:ext>
            </a:extLst>
          </p:cNvPr>
          <p:cNvSpPr/>
          <p:nvPr/>
        </p:nvSpPr>
        <p:spPr>
          <a:xfrm>
            <a:off x="1359200"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3" name="Oval 32">
            <a:extLst>
              <a:ext uri="{FF2B5EF4-FFF2-40B4-BE49-F238E27FC236}">
                <a16:creationId xmlns:a16="http://schemas.microsoft.com/office/drawing/2014/main" id="{B56CFEF7-AEC3-4C1E-96D1-D6632CD554D9}"/>
              </a:ext>
            </a:extLst>
          </p:cNvPr>
          <p:cNvSpPr/>
          <p:nvPr/>
        </p:nvSpPr>
        <p:spPr>
          <a:xfrm>
            <a:off x="5178878"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4" name="Oval 33">
            <a:extLst>
              <a:ext uri="{FF2B5EF4-FFF2-40B4-BE49-F238E27FC236}">
                <a16:creationId xmlns:a16="http://schemas.microsoft.com/office/drawing/2014/main" id="{CB01CDEF-B626-49C4-840B-2242AA101C8C}"/>
              </a:ext>
            </a:extLst>
          </p:cNvPr>
          <p:cNvSpPr/>
          <p:nvPr/>
        </p:nvSpPr>
        <p:spPr>
          <a:xfrm>
            <a:off x="8912922"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5" name="Rectangle 34">
            <a:extLst>
              <a:ext uri="{FF2B5EF4-FFF2-40B4-BE49-F238E27FC236}">
                <a16:creationId xmlns:a16="http://schemas.microsoft.com/office/drawing/2014/main" id="{541C0F0F-CD36-40D8-AD16-9FA6EE06E41C}"/>
              </a:ext>
            </a:extLst>
          </p:cNvPr>
          <p:cNvSpPr/>
          <p:nvPr/>
        </p:nvSpPr>
        <p:spPr>
          <a:xfrm>
            <a:off x="-22880" y="2960170"/>
            <a:ext cx="12191999" cy="1732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8" name="Freeform: Shape 37">
            <a:extLst>
              <a:ext uri="{FF2B5EF4-FFF2-40B4-BE49-F238E27FC236}">
                <a16:creationId xmlns:a16="http://schemas.microsoft.com/office/drawing/2014/main" id="{C156C4D4-FFB4-4442-9CA6-E6C173AC65CC}"/>
              </a:ext>
            </a:extLst>
          </p:cNvPr>
          <p:cNvSpPr/>
          <p:nvPr/>
        </p:nvSpPr>
        <p:spPr>
          <a:xfrm>
            <a:off x="2279808" y="2457993"/>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9" name="Freeform: Shape 38">
            <a:extLst>
              <a:ext uri="{FF2B5EF4-FFF2-40B4-BE49-F238E27FC236}">
                <a16:creationId xmlns:a16="http://schemas.microsoft.com/office/drawing/2014/main" id="{CB8E28F9-7198-4C9D-9EB7-10E987BEE8B3}"/>
              </a:ext>
            </a:extLst>
          </p:cNvPr>
          <p:cNvSpPr/>
          <p:nvPr/>
        </p:nvSpPr>
        <p:spPr>
          <a:xfrm rot="19657435">
            <a:off x="6002401" y="2457993"/>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0" name="Freeform: Shape 39">
            <a:extLst>
              <a:ext uri="{FF2B5EF4-FFF2-40B4-BE49-F238E27FC236}">
                <a16:creationId xmlns:a16="http://schemas.microsoft.com/office/drawing/2014/main" id="{E6A1B768-E900-4A8A-BE25-D8B59E1FE458}"/>
              </a:ext>
            </a:extLst>
          </p:cNvPr>
          <p:cNvSpPr/>
          <p:nvPr/>
        </p:nvSpPr>
        <p:spPr>
          <a:xfrm rot="3497560" flipH="1">
            <a:off x="10021115" y="2523878"/>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1" name="TextBox 40">
            <a:extLst>
              <a:ext uri="{FF2B5EF4-FFF2-40B4-BE49-F238E27FC236}">
                <a16:creationId xmlns:a16="http://schemas.microsoft.com/office/drawing/2014/main" id="{1CF242F7-3204-4DB6-A3C3-D8516F2E4BBC}"/>
              </a:ext>
            </a:extLst>
          </p:cNvPr>
          <p:cNvSpPr txBox="1"/>
          <p:nvPr/>
        </p:nvSpPr>
        <p:spPr>
          <a:xfrm>
            <a:off x="94183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2" name="TextBox 41">
            <a:extLst>
              <a:ext uri="{FF2B5EF4-FFF2-40B4-BE49-F238E27FC236}">
                <a16:creationId xmlns:a16="http://schemas.microsoft.com/office/drawing/2014/main" id="{CB3A20E9-F917-42CE-9EF3-65E0A9CEA886}"/>
              </a:ext>
            </a:extLst>
          </p:cNvPr>
          <p:cNvSpPr txBox="1"/>
          <p:nvPr/>
        </p:nvSpPr>
        <p:spPr>
          <a:xfrm>
            <a:off x="310319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3" name="TextBox 42">
            <a:extLst>
              <a:ext uri="{FF2B5EF4-FFF2-40B4-BE49-F238E27FC236}">
                <a16:creationId xmlns:a16="http://schemas.microsoft.com/office/drawing/2014/main" id="{899A77C0-C50A-43C9-B648-3538C02F6F0A}"/>
              </a:ext>
            </a:extLst>
          </p:cNvPr>
          <p:cNvSpPr txBox="1"/>
          <p:nvPr/>
        </p:nvSpPr>
        <p:spPr>
          <a:xfrm>
            <a:off x="476345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4" name="TextBox 43">
            <a:extLst>
              <a:ext uri="{FF2B5EF4-FFF2-40B4-BE49-F238E27FC236}">
                <a16:creationId xmlns:a16="http://schemas.microsoft.com/office/drawing/2014/main" id="{33ED2758-772A-404D-9303-386B57B33135}"/>
              </a:ext>
            </a:extLst>
          </p:cNvPr>
          <p:cNvSpPr txBox="1"/>
          <p:nvPr/>
        </p:nvSpPr>
        <p:spPr>
          <a:xfrm>
            <a:off x="692481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5" name="TextBox 44">
            <a:extLst>
              <a:ext uri="{FF2B5EF4-FFF2-40B4-BE49-F238E27FC236}">
                <a16:creationId xmlns:a16="http://schemas.microsoft.com/office/drawing/2014/main" id="{6B9AE8B8-DF63-4663-B306-56584D015C93}"/>
              </a:ext>
            </a:extLst>
          </p:cNvPr>
          <p:cNvSpPr txBox="1"/>
          <p:nvPr/>
        </p:nvSpPr>
        <p:spPr>
          <a:xfrm>
            <a:off x="849876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6" name="TextBox 45">
            <a:extLst>
              <a:ext uri="{FF2B5EF4-FFF2-40B4-BE49-F238E27FC236}">
                <a16:creationId xmlns:a16="http://schemas.microsoft.com/office/drawing/2014/main" id="{77F8C080-0269-4EC3-AD73-902EB7C7CA98}"/>
              </a:ext>
            </a:extLst>
          </p:cNvPr>
          <p:cNvSpPr txBox="1"/>
          <p:nvPr/>
        </p:nvSpPr>
        <p:spPr>
          <a:xfrm>
            <a:off x="1066012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7" name="TextBox 46">
            <a:extLst>
              <a:ext uri="{FF2B5EF4-FFF2-40B4-BE49-F238E27FC236}">
                <a16:creationId xmlns:a16="http://schemas.microsoft.com/office/drawing/2014/main" id="{5FD6DECF-4FA9-4057-8748-6246F05340A3}"/>
              </a:ext>
            </a:extLst>
          </p:cNvPr>
          <p:cNvSpPr txBox="1">
            <a:spLocks/>
          </p:cNvSpPr>
          <p:nvPr/>
        </p:nvSpPr>
        <p:spPr>
          <a:xfrm>
            <a:off x="894956" y="4285178"/>
            <a:ext cx="2907437" cy="984885"/>
          </a:xfrm>
          <a:prstGeom prst="rect">
            <a:avLst/>
          </a:prstGeom>
          <a:noFill/>
        </p:spPr>
        <p:txBody>
          <a:bodyPr wrap="square" lIns="0" tIns="0" rIns="0" bIns="0" numCol="1" rtlCol="0">
            <a:spAutoFit/>
          </a:bodyPr>
          <a:lstStyle/>
          <a:p>
            <a:pPr algn="ctr"/>
            <a:r>
              <a:rPr lang="de-DE" altLang="de-DE" sz="1600" dirty="0">
                <a:solidFill>
                  <a:schemeClr val="tx1">
                    <a:lumMod val="75000"/>
                    <a:lumOff val="25000"/>
                  </a:schemeClr>
                </a:solidFill>
              </a:rPr>
              <a:t>Lorem ipsum dolor sit amet, </a:t>
            </a:r>
            <a:r>
              <a:rPr lang="de-DE" altLang="de-DE" sz="1600" dirty="0" err="1">
                <a:solidFill>
                  <a:schemeClr val="tx1">
                    <a:lumMod val="75000"/>
                    <a:lumOff val="25000"/>
                  </a:schemeClr>
                </a:solidFill>
              </a:rPr>
              <a:t>purus</a:t>
            </a:r>
            <a:r>
              <a:rPr lang="de-DE" altLang="de-DE" sz="1600" dirty="0">
                <a:solidFill>
                  <a:schemeClr val="tx1">
                    <a:lumMod val="75000"/>
                    <a:lumOff val="25000"/>
                  </a:schemeClr>
                </a:solidFill>
              </a:rPr>
              <a:t> lectus </a:t>
            </a:r>
            <a:r>
              <a:rPr lang="de-DE" altLang="de-DE" sz="1600" dirty="0" err="1">
                <a:solidFill>
                  <a:schemeClr val="tx1">
                    <a:lumMod val="75000"/>
                    <a:lumOff val="25000"/>
                  </a:schemeClr>
                </a:solidFill>
              </a:rPr>
              <a:t>malesuada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libero</a:t>
            </a:r>
            <a:r>
              <a:rPr lang="de-DE" altLang="de-DE" sz="1600" dirty="0">
                <a:solidFill>
                  <a:schemeClr val="tx1">
                    <a:lumMod val="75000"/>
                    <a:lumOff val="25000"/>
                  </a:schemeClr>
                </a:solidFill>
              </a:rPr>
              <a:t>, sit amet commodo magna </a:t>
            </a:r>
            <a:r>
              <a:rPr lang="de-DE" altLang="de-DE" sz="1600" dirty="0" err="1">
                <a:solidFill>
                  <a:schemeClr val="tx1">
                    <a:lumMod val="75000"/>
                    <a:lumOff val="25000"/>
                  </a:schemeClr>
                </a:solidFill>
              </a:rPr>
              <a:t>eros</a:t>
            </a:r>
            <a:r>
              <a:rPr lang="de-DE" altLang="de-DE" sz="1600" dirty="0">
                <a:solidFill>
                  <a:schemeClr val="tx1">
                    <a:lumMod val="75000"/>
                    <a:lumOff val="25000"/>
                  </a:schemeClr>
                </a:solidFill>
              </a:rPr>
              <a:t> quis </a:t>
            </a:r>
            <a:r>
              <a:rPr lang="de-DE" altLang="de-DE" sz="1600" dirty="0" err="1">
                <a:solidFill>
                  <a:schemeClr val="tx1">
                    <a:lumMod val="75000"/>
                    <a:lumOff val="25000"/>
                  </a:schemeClr>
                </a:solidFill>
              </a:rPr>
              <a:t>urna</a:t>
            </a:r>
            <a:r>
              <a:rPr lang="de-DE" altLang="de-DE" sz="1600" dirty="0">
                <a:solidFill>
                  <a:schemeClr val="tx1">
                    <a:lumMod val="75000"/>
                    <a:lumOff val="25000"/>
                  </a:schemeClr>
                </a:solidFill>
              </a:rPr>
              <a:t>.</a:t>
            </a:r>
          </a:p>
        </p:txBody>
      </p:sp>
      <p:sp>
        <p:nvSpPr>
          <p:cNvPr id="22" name="TextBox 21">
            <a:extLst>
              <a:ext uri="{FF2B5EF4-FFF2-40B4-BE49-F238E27FC236}">
                <a16:creationId xmlns:a16="http://schemas.microsoft.com/office/drawing/2014/main" id="{A1822C06-3564-44B0-A787-3674A0B6C05B}"/>
              </a:ext>
            </a:extLst>
          </p:cNvPr>
          <p:cNvSpPr txBox="1"/>
          <p:nvPr/>
        </p:nvSpPr>
        <p:spPr>
          <a:xfrm>
            <a:off x="1040098" y="3638310"/>
            <a:ext cx="2762295" cy="461665"/>
          </a:xfrm>
          <a:prstGeom prst="rect">
            <a:avLst/>
          </a:prstGeom>
          <a:noFill/>
        </p:spPr>
        <p:txBody>
          <a:bodyPr wrap="none" numCol="1" rtlCol="0">
            <a:spAutoFit/>
          </a:bodyPr>
          <a:lstStyle/>
          <a:p>
            <a:r>
              <a:rPr lang="de-DE" altLang="de-DE" sz="2400" spc="300" dirty="0">
                <a:solidFill>
                  <a:schemeClr val="accent5"/>
                </a:solidFill>
              </a:rPr>
              <a:t>LOREM IPSUM</a:t>
            </a:r>
          </a:p>
        </p:txBody>
      </p:sp>
      <p:sp>
        <p:nvSpPr>
          <p:cNvPr id="49" name="TextBox 48">
            <a:extLst>
              <a:ext uri="{FF2B5EF4-FFF2-40B4-BE49-F238E27FC236}">
                <a16:creationId xmlns:a16="http://schemas.microsoft.com/office/drawing/2014/main" id="{D2355791-5E39-444E-B89D-18D683728E91}"/>
              </a:ext>
            </a:extLst>
          </p:cNvPr>
          <p:cNvSpPr txBox="1"/>
          <p:nvPr/>
        </p:nvSpPr>
        <p:spPr>
          <a:xfrm>
            <a:off x="4852819" y="3638310"/>
            <a:ext cx="2762295" cy="461665"/>
          </a:xfrm>
          <a:prstGeom prst="rect">
            <a:avLst/>
          </a:prstGeom>
          <a:noFill/>
        </p:spPr>
        <p:txBody>
          <a:bodyPr wrap="none" numCol="1" rtlCol="0">
            <a:spAutoFit/>
          </a:bodyPr>
          <a:lstStyle/>
          <a:p>
            <a:r>
              <a:rPr lang="de-DE" altLang="de-DE" sz="2400" spc="300" dirty="0">
                <a:solidFill>
                  <a:schemeClr val="accent1"/>
                </a:solidFill>
              </a:rPr>
              <a:t>LOREM IPSUM</a:t>
            </a:r>
          </a:p>
        </p:txBody>
      </p:sp>
      <p:sp>
        <p:nvSpPr>
          <p:cNvPr id="51" name="TextBox 50">
            <a:extLst>
              <a:ext uri="{FF2B5EF4-FFF2-40B4-BE49-F238E27FC236}">
                <a16:creationId xmlns:a16="http://schemas.microsoft.com/office/drawing/2014/main" id="{05572225-432D-4307-A498-1F66469AED22}"/>
              </a:ext>
            </a:extLst>
          </p:cNvPr>
          <p:cNvSpPr txBox="1"/>
          <p:nvPr/>
        </p:nvSpPr>
        <p:spPr>
          <a:xfrm>
            <a:off x="8579906" y="3638310"/>
            <a:ext cx="2762295" cy="461665"/>
          </a:xfrm>
          <a:prstGeom prst="rect">
            <a:avLst/>
          </a:prstGeom>
          <a:noFill/>
        </p:spPr>
        <p:txBody>
          <a:bodyPr wrap="none" numCol="1" rtlCol="0">
            <a:spAutoFit/>
          </a:bodyPr>
          <a:lstStyle/>
          <a:p>
            <a:r>
              <a:rPr lang="de-DE" altLang="de-DE" sz="2400" spc="300" dirty="0">
                <a:solidFill>
                  <a:srgbClr val="92D050"/>
                </a:solidFill>
              </a:rPr>
              <a:t>LOREM IPSUM</a:t>
            </a:r>
          </a:p>
        </p:txBody>
      </p:sp>
      <p:sp>
        <p:nvSpPr>
          <p:cNvPr id="52" name="TextBox 51">
            <a:extLst>
              <a:ext uri="{FF2B5EF4-FFF2-40B4-BE49-F238E27FC236}">
                <a16:creationId xmlns:a16="http://schemas.microsoft.com/office/drawing/2014/main" id="{F0BCB4E5-586E-4215-81B6-D5AC11EA3141}"/>
              </a:ext>
            </a:extLst>
          </p:cNvPr>
          <p:cNvSpPr txBox="1">
            <a:spLocks/>
          </p:cNvSpPr>
          <p:nvPr/>
        </p:nvSpPr>
        <p:spPr>
          <a:xfrm>
            <a:off x="4763458" y="4285178"/>
            <a:ext cx="2907437" cy="984885"/>
          </a:xfrm>
          <a:prstGeom prst="rect">
            <a:avLst/>
          </a:prstGeom>
          <a:noFill/>
        </p:spPr>
        <p:txBody>
          <a:bodyPr wrap="square" lIns="0" tIns="0" rIns="0" bIns="0" numCol="1" rtlCol="0">
            <a:spAutoFit/>
          </a:bodyPr>
          <a:lstStyle/>
          <a:p>
            <a:pPr algn="ctr"/>
            <a:r>
              <a:rPr lang="de-DE" altLang="de-DE" sz="1600" dirty="0" err="1">
                <a:solidFill>
                  <a:schemeClr val="tx1">
                    <a:lumMod val="75000"/>
                    <a:lumOff val="25000"/>
                  </a:schemeClr>
                </a:solidFill>
              </a:rPr>
              <a:t>Fusce</a:t>
            </a:r>
            <a:r>
              <a:rPr lang="de-DE" altLang="de-DE" sz="1600" dirty="0">
                <a:solidFill>
                  <a:schemeClr val="tx1">
                    <a:lumMod val="75000"/>
                    <a:lumOff val="25000"/>
                  </a:schemeClr>
                </a:solidFill>
              </a:rPr>
              <a:t> posuere, magna sed </a:t>
            </a:r>
            <a:r>
              <a:rPr lang="de-DE" altLang="de-DE" sz="1600" dirty="0" err="1">
                <a:solidFill>
                  <a:schemeClr val="tx1">
                    <a:lumMod val="75000"/>
                    <a:lumOff val="25000"/>
                  </a:schemeClr>
                </a:solidFill>
              </a:rPr>
              <a:t>pulvinar</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ultricies</a:t>
            </a:r>
            <a:r>
              <a:rPr lang="de-DE" altLang="de-DE" sz="1600" dirty="0">
                <a:solidFill>
                  <a:schemeClr val="tx1">
                    <a:lumMod val="75000"/>
                    <a:lumOff val="25000"/>
                  </a:schemeClr>
                </a:solidFill>
              </a:rPr>
              <a:t>, purus lectus </a:t>
            </a:r>
            <a:r>
              <a:rPr lang="de-DE" altLang="de-DE" sz="1600" dirty="0" err="1">
                <a:solidFill>
                  <a:schemeClr val="tx1">
                    <a:lumMod val="75000"/>
                    <a:lumOff val="25000"/>
                  </a:schemeClr>
                </a:solidFill>
              </a:rPr>
              <a:t>malesuada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libero</a:t>
            </a:r>
            <a:r>
              <a:rPr lang="de-DE" altLang="de-DE" sz="1600" dirty="0">
                <a:solidFill>
                  <a:schemeClr val="tx1">
                    <a:lumMod val="75000"/>
                    <a:lumOff val="25000"/>
                  </a:schemeClr>
                </a:solidFill>
              </a:rPr>
              <a:t>, sit amet commodo magna </a:t>
            </a:r>
            <a:r>
              <a:rPr lang="de-DE" altLang="de-DE" sz="1600" dirty="0" err="1">
                <a:solidFill>
                  <a:schemeClr val="tx1">
                    <a:lumMod val="75000"/>
                    <a:lumOff val="25000"/>
                  </a:schemeClr>
                </a:solidFill>
              </a:rPr>
              <a:t>eros</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quis</a:t>
            </a:r>
            <a:r>
              <a:rPr lang="de-DE" altLang="de-DE" sz="1600" dirty="0">
                <a:solidFill>
                  <a:schemeClr val="tx1">
                    <a:lumMod val="75000"/>
                    <a:lumOff val="25000"/>
                  </a:schemeClr>
                </a:solidFill>
              </a:rPr>
              <a:t>.</a:t>
            </a:r>
          </a:p>
        </p:txBody>
      </p:sp>
      <p:sp>
        <p:nvSpPr>
          <p:cNvPr id="53" name="TextBox 52">
            <a:extLst>
              <a:ext uri="{FF2B5EF4-FFF2-40B4-BE49-F238E27FC236}">
                <a16:creationId xmlns:a16="http://schemas.microsoft.com/office/drawing/2014/main" id="{56F0D601-F27C-4658-A4E0-B839DE3E8ACB}"/>
              </a:ext>
            </a:extLst>
          </p:cNvPr>
          <p:cNvSpPr txBox="1">
            <a:spLocks/>
          </p:cNvSpPr>
          <p:nvPr/>
        </p:nvSpPr>
        <p:spPr>
          <a:xfrm>
            <a:off x="8498768" y="4285178"/>
            <a:ext cx="2907437" cy="738664"/>
          </a:xfrm>
          <a:prstGeom prst="rect">
            <a:avLst/>
          </a:prstGeom>
          <a:noFill/>
        </p:spPr>
        <p:txBody>
          <a:bodyPr wrap="square" lIns="0" tIns="0" rIns="0" bIns="0" numCol="1" rtlCol="0">
            <a:spAutoFit/>
          </a:bodyPr>
          <a:lstStyle/>
          <a:p>
            <a:pPr algn="ctr"/>
            <a:r>
              <a:rPr lang="de-DE" altLang="de-DE" sz="1600" dirty="0">
                <a:solidFill>
                  <a:schemeClr val="tx1">
                    <a:lumMod val="75000"/>
                    <a:lumOff val="25000"/>
                  </a:schemeClr>
                </a:solidFill>
              </a:rPr>
              <a:t>Lorem ipsum dolor sit amet, consectetuer adipiscing elit. Maecenas </a:t>
            </a:r>
            <a:r>
              <a:rPr lang="de-DE" altLang="de-DE" sz="1600" dirty="0" err="1">
                <a:solidFill>
                  <a:schemeClr val="tx1">
                    <a:lumMod val="75000"/>
                    <a:lumOff val="25000"/>
                  </a:schemeClr>
                </a:solidFill>
              </a:rPr>
              <a:t>porttitor</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congue</a:t>
            </a:r>
            <a:r>
              <a:rPr lang="de-DE" altLang="de-DE" sz="1600" dirty="0">
                <a:solidFill>
                  <a:schemeClr val="tx1">
                    <a:lumMod val="75000"/>
                    <a:lumOff val="25000"/>
                  </a:schemeClr>
                </a:solidFill>
              </a:rPr>
              <a:t>. </a:t>
            </a:r>
          </a:p>
        </p:txBody>
      </p:sp>
    </p:spTree>
    <p:custDataLst>
      <p:tags r:id="rId2"/>
    </p:custDataLst>
    <p:extLst>
      <p:ext uri="{BB962C8B-B14F-4D97-AF65-F5344CB8AC3E}">
        <p14:creationId xmlns:p14="http://schemas.microsoft.com/office/powerpoint/2010/main" val="805526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0F820699-D8C9-46E7-B22A-7E2EBCDD2BCA}"/>
              </a:ext>
            </a:extLst>
          </p:cNvPr>
          <p:cNvGraphicFramePr>
            <a:graphicFrameLocks noChangeAspect="1"/>
          </p:cNvGraphicFramePr>
          <p:nvPr>
            <p:custDataLst>
              <p:tags r:id="rId3"/>
            </p:custDataLst>
            <p:extLst>
              <p:ext uri="{D42A27DB-BD31-4B8C-83A1-F6EECF244321}">
                <p14:modId xmlns:p14="http://schemas.microsoft.com/office/powerpoint/2010/main" val="1375590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03" name="think-cell Slide" r:id="rId6" imgW="344" imgH="344" progId="TCLayout.ActiveDocument.1">
                  <p:embed/>
                </p:oleObj>
              </mc:Choice>
              <mc:Fallback>
                <p:oleObj name="think-cell Slide" r:id="rId6" imgW="344" imgH="344" progId="TCLayout.ActiveDocument.1">
                  <p:embed/>
                  <p:pic>
                    <p:nvPicPr>
                      <p:cNvPr id="15" name="Object 14" hidden="1">
                        <a:extLst>
                          <a:ext uri="{FF2B5EF4-FFF2-40B4-BE49-F238E27FC236}">
                            <a16:creationId xmlns:a16="http://schemas.microsoft.com/office/drawing/2014/main" id="{0F820699-D8C9-46E7-B22A-7E2EBCDD2B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3A127A0B-500C-4951-93A4-425343391E1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altLang="de-DE" sz="1000" dirty="0">
              <a:sym typeface="+mn-lt"/>
            </a:endParaRPr>
          </a:p>
        </p:txBody>
      </p:sp>
      <p:graphicFrame>
        <p:nvGraphicFramePr>
          <p:cNvPr id="18" name="Chart 17">
            <a:extLst>
              <a:ext uri="{FF2B5EF4-FFF2-40B4-BE49-F238E27FC236}">
                <a16:creationId xmlns:a16="http://schemas.microsoft.com/office/drawing/2014/main" id="{2843C13E-AAC6-4A34-9AAA-F34BEAF0469E}"/>
              </a:ext>
            </a:extLst>
          </p:cNvPr>
          <p:cNvGraphicFramePr/>
          <p:nvPr>
            <p:extLst>
              <p:ext uri="{D42A27DB-BD31-4B8C-83A1-F6EECF244321}">
                <p14:modId xmlns:p14="http://schemas.microsoft.com/office/powerpoint/2010/main" val="3922524759"/>
              </p:ext>
            </p:extLst>
          </p:nvPr>
        </p:nvGraphicFramePr>
        <p:xfrm>
          <a:off x="587376" y="2432050"/>
          <a:ext cx="4843461" cy="3270250"/>
        </p:xfrm>
        <a:graphic>
          <a:graphicData uri="http://schemas.openxmlformats.org/drawingml/2006/chart">
            <c:chart xmlns:c="http://schemas.openxmlformats.org/drawingml/2006/chart" xmlns:r="http://schemas.openxmlformats.org/officeDocument/2006/relationships" r:id="rId8"/>
          </a:graphicData>
        </a:graphic>
      </p:graphicFrame>
      <p:sp>
        <p:nvSpPr>
          <p:cNvPr id="46" name="TextBox 45">
            <a:extLst>
              <a:ext uri="{FF2B5EF4-FFF2-40B4-BE49-F238E27FC236}">
                <a16:creationId xmlns:a16="http://schemas.microsoft.com/office/drawing/2014/main" id="{7BDEBE16-6C7E-4747-B337-649E8E66E0D8}"/>
              </a:ext>
            </a:extLst>
          </p:cNvPr>
          <p:cNvSpPr txBox="1"/>
          <p:nvPr/>
        </p:nvSpPr>
        <p:spPr>
          <a:xfrm>
            <a:off x="587376" y="1398588"/>
            <a:ext cx="3264534" cy="430887"/>
          </a:xfrm>
          <a:prstGeom prst="rect">
            <a:avLst/>
          </a:prstGeom>
          <a:noFill/>
        </p:spPr>
        <p:txBody>
          <a:bodyPr wrap="square" lIns="0" tIns="0" rIns="0" bIns="0" numCol="1" rtlCol="0">
            <a:spAutoFit/>
          </a:bodyPr>
          <a:lstStyle/>
          <a:p>
            <a:r>
              <a:rPr lang="de-DE" altLang="de-DE" sz="2800" spc="300" dirty="0">
                <a:solidFill>
                  <a:schemeClr val="accent3"/>
                </a:solidFill>
              </a:rPr>
              <a:t>CHART TITLE A</a:t>
            </a:r>
          </a:p>
        </p:txBody>
      </p:sp>
      <p:sp>
        <p:nvSpPr>
          <p:cNvPr id="52" name="TextBox 51">
            <a:extLst>
              <a:ext uri="{FF2B5EF4-FFF2-40B4-BE49-F238E27FC236}">
                <a16:creationId xmlns:a16="http://schemas.microsoft.com/office/drawing/2014/main" id="{15A7A9D6-8252-452E-806D-FA0F40CE0FF5}"/>
              </a:ext>
            </a:extLst>
          </p:cNvPr>
          <p:cNvSpPr txBox="1"/>
          <p:nvPr/>
        </p:nvSpPr>
        <p:spPr>
          <a:xfrm>
            <a:off x="6096000" y="1398588"/>
            <a:ext cx="3264534" cy="430887"/>
          </a:xfrm>
          <a:prstGeom prst="rect">
            <a:avLst/>
          </a:prstGeom>
          <a:noFill/>
        </p:spPr>
        <p:txBody>
          <a:bodyPr wrap="square" lIns="0" tIns="0" rIns="0" bIns="0" numCol="1" rtlCol="0">
            <a:spAutoFit/>
          </a:bodyPr>
          <a:lstStyle/>
          <a:p>
            <a:r>
              <a:rPr lang="de-DE" altLang="de-DE" sz="2800" spc="300" dirty="0">
                <a:solidFill>
                  <a:schemeClr val="accent3"/>
                </a:solidFill>
              </a:rPr>
              <a:t>CHART TITLE B</a:t>
            </a:r>
          </a:p>
        </p:txBody>
      </p:sp>
      <p:sp>
        <p:nvSpPr>
          <p:cNvPr id="93" name="TextBox 92">
            <a:extLst>
              <a:ext uri="{FF2B5EF4-FFF2-40B4-BE49-F238E27FC236}">
                <a16:creationId xmlns:a16="http://schemas.microsoft.com/office/drawing/2014/main" id="{7719FFDE-F7A5-4341-8B2A-4FED2C46B8A3}"/>
              </a:ext>
            </a:extLst>
          </p:cNvPr>
          <p:cNvSpPr txBox="1"/>
          <p:nvPr/>
        </p:nvSpPr>
        <p:spPr>
          <a:xfrm>
            <a:off x="587376" y="1837333"/>
            <a:ext cx="3264534" cy="246221"/>
          </a:xfrm>
          <a:prstGeom prst="rect">
            <a:avLst/>
          </a:prstGeom>
          <a:noFill/>
        </p:spPr>
        <p:txBody>
          <a:bodyPr wrap="square" lIns="0" tIns="0" rIns="0" bIns="0" numCol="1" rtlCol="0">
            <a:spAutoFit/>
          </a:bodyPr>
          <a:lstStyle/>
          <a:p>
            <a:r>
              <a:rPr lang="de-DE" altLang="de-DE" sz="1600" dirty="0">
                <a:solidFill>
                  <a:schemeClr val="tx1">
                    <a:lumMod val="75000"/>
                    <a:lumOff val="25000"/>
                  </a:schemeClr>
                </a:solidFill>
              </a:rPr>
              <a:t>Sample </a:t>
            </a:r>
            <a:r>
              <a:rPr lang="de-DE" altLang="de-DE" sz="1600" dirty="0" err="1">
                <a:solidFill>
                  <a:schemeClr val="tx1">
                    <a:lumMod val="75000"/>
                    <a:lumOff val="25000"/>
                  </a:schemeClr>
                </a:solidFill>
              </a:rPr>
              <a:t>header</a:t>
            </a:r>
            <a:endParaRPr lang="de-DE" altLang="de-DE" sz="1600" dirty="0">
              <a:solidFill>
                <a:schemeClr val="tx1">
                  <a:lumMod val="75000"/>
                  <a:lumOff val="25000"/>
                </a:schemeClr>
              </a:solidFill>
            </a:endParaRPr>
          </a:p>
        </p:txBody>
      </p:sp>
      <p:sp>
        <p:nvSpPr>
          <p:cNvPr id="94" name="TextBox 93">
            <a:extLst>
              <a:ext uri="{FF2B5EF4-FFF2-40B4-BE49-F238E27FC236}">
                <a16:creationId xmlns:a16="http://schemas.microsoft.com/office/drawing/2014/main" id="{5CCDF516-0A7A-4AA1-8C70-6B1AF562DFDB}"/>
              </a:ext>
            </a:extLst>
          </p:cNvPr>
          <p:cNvSpPr txBox="1"/>
          <p:nvPr/>
        </p:nvSpPr>
        <p:spPr>
          <a:xfrm>
            <a:off x="6096000" y="1837333"/>
            <a:ext cx="3264534" cy="246221"/>
          </a:xfrm>
          <a:prstGeom prst="rect">
            <a:avLst/>
          </a:prstGeom>
          <a:noFill/>
        </p:spPr>
        <p:txBody>
          <a:bodyPr wrap="square" lIns="0" tIns="0" rIns="0" bIns="0" numCol="1" rtlCol="0">
            <a:spAutoFit/>
          </a:bodyPr>
          <a:lstStyle/>
          <a:p>
            <a:r>
              <a:rPr lang="de-DE" altLang="de-DE" sz="1600">
                <a:solidFill>
                  <a:schemeClr val="tx1">
                    <a:lumMod val="75000"/>
                    <a:lumOff val="25000"/>
                  </a:schemeClr>
                </a:solidFill>
              </a:rPr>
              <a:t>Sample header</a:t>
            </a:r>
            <a:endParaRPr lang="de-DE" altLang="de-DE" sz="1600" dirty="0">
              <a:solidFill>
                <a:schemeClr val="tx1">
                  <a:lumMod val="75000"/>
                  <a:lumOff val="25000"/>
                </a:schemeClr>
              </a:solidFill>
            </a:endParaRPr>
          </a:p>
        </p:txBody>
      </p:sp>
      <p:graphicFrame>
        <p:nvGraphicFramePr>
          <p:cNvPr id="33" name="Chart 32">
            <a:extLst>
              <a:ext uri="{FF2B5EF4-FFF2-40B4-BE49-F238E27FC236}">
                <a16:creationId xmlns:a16="http://schemas.microsoft.com/office/drawing/2014/main" id="{53290720-7571-47D1-8D8E-0D27620C5A95}"/>
              </a:ext>
            </a:extLst>
          </p:cNvPr>
          <p:cNvGraphicFramePr/>
          <p:nvPr>
            <p:extLst>
              <p:ext uri="{D42A27DB-BD31-4B8C-83A1-F6EECF244321}">
                <p14:modId xmlns:p14="http://schemas.microsoft.com/office/powerpoint/2010/main" val="1078980204"/>
              </p:ext>
            </p:extLst>
          </p:nvPr>
        </p:nvGraphicFramePr>
        <p:xfrm>
          <a:off x="6096000" y="2432050"/>
          <a:ext cx="4843461" cy="327025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4121558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0F820699-D8C9-46E7-B22A-7E2EBCDD2BC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27" name="think-cell Slide" r:id="rId6" imgW="344" imgH="344" progId="TCLayout.ActiveDocument.1">
                  <p:embed/>
                </p:oleObj>
              </mc:Choice>
              <mc:Fallback>
                <p:oleObj name="think-cell Slide" r:id="rId6" imgW="344" imgH="344" progId="TCLayout.ActiveDocument.1">
                  <p:embed/>
                  <p:pic>
                    <p:nvPicPr>
                      <p:cNvPr id="15" name="Object 14" hidden="1">
                        <a:extLst>
                          <a:ext uri="{FF2B5EF4-FFF2-40B4-BE49-F238E27FC236}">
                            <a16:creationId xmlns:a16="http://schemas.microsoft.com/office/drawing/2014/main" id="{0F820699-D8C9-46E7-B22A-7E2EBCDD2B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3A127A0B-500C-4951-93A4-425343391E1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de-DE" altLang="de-DE" sz="1000" dirty="0">
              <a:latin typeface="Arial" panose="020B0604020202020204" pitchFamily="34" charset="0"/>
              <a:sym typeface="Arial" panose="020B0604020202020204" pitchFamily="34" charset="0"/>
            </a:endParaRPr>
          </a:p>
        </p:txBody>
      </p:sp>
      <p:graphicFrame>
        <p:nvGraphicFramePr>
          <p:cNvPr id="14" name="Chart 13">
            <a:extLst>
              <a:ext uri="{FF2B5EF4-FFF2-40B4-BE49-F238E27FC236}">
                <a16:creationId xmlns:a16="http://schemas.microsoft.com/office/drawing/2014/main" id="{81A9EA16-CD6F-4691-9243-A5821CCFD0F0}"/>
              </a:ext>
            </a:extLst>
          </p:cNvPr>
          <p:cNvGraphicFramePr/>
          <p:nvPr>
            <p:extLst>
              <p:ext uri="{D42A27DB-BD31-4B8C-83A1-F6EECF244321}">
                <p14:modId xmlns:p14="http://schemas.microsoft.com/office/powerpoint/2010/main" val="3033545422"/>
              </p:ext>
            </p:extLst>
          </p:nvPr>
        </p:nvGraphicFramePr>
        <p:xfrm>
          <a:off x="587375" y="1398588"/>
          <a:ext cx="6448425" cy="4938712"/>
        </p:xfrm>
        <a:graphic>
          <a:graphicData uri="http://schemas.openxmlformats.org/drawingml/2006/chart">
            <c:chart xmlns:c="http://schemas.openxmlformats.org/drawingml/2006/chart" xmlns:r="http://schemas.openxmlformats.org/officeDocument/2006/relationships" r:id="rId8"/>
          </a:graphicData>
        </a:graphic>
      </p:graphicFrame>
      <p:sp>
        <p:nvSpPr>
          <p:cNvPr id="31" name="TextBox 30">
            <a:extLst>
              <a:ext uri="{FF2B5EF4-FFF2-40B4-BE49-F238E27FC236}">
                <a16:creationId xmlns:a16="http://schemas.microsoft.com/office/drawing/2014/main" id="{B34BD6D3-287F-4558-913E-D438FE0CF65C}"/>
              </a:ext>
            </a:extLst>
          </p:cNvPr>
          <p:cNvSpPr txBox="1"/>
          <p:nvPr/>
        </p:nvSpPr>
        <p:spPr>
          <a:xfrm>
            <a:off x="7480302" y="1398588"/>
            <a:ext cx="2388090" cy="861774"/>
          </a:xfrm>
          <a:prstGeom prst="rect">
            <a:avLst/>
          </a:prstGeom>
          <a:noFill/>
        </p:spPr>
        <p:txBody>
          <a:bodyPr wrap="none" lIns="0" tIns="0" rIns="0" bIns="0" numCol="1" rtlCol="0">
            <a:spAutoFit/>
          </a:bodyPr>
          <a:lstStyle/>
          <a:p>
            <a:r>
              <a:rPr lang="de-DE" altLang="de-DE" sz="2800" spc="300" dirty="0">
                <a:solidFill>
                  <a:schemeClr val="accent1"/>
                </a:solidFill>
              </a:rPr>
              <a:t>TITLE FOR </a:t>
            </a:r>
            <a:br>
              <a:rPr lang="de-DE" altLang="de-DE" sz="2800" spc="300" dirty="0">
                <a:solidFill>
                  <a:schemeClr val="accent1"/>
                </a:solidFill>
              </a:rPr>
            </a:br>
            <a:r>
              <a:rPr lang="de-DE" altLang="de-DE" sz="2800" spc="300" dirty="0">
                <a:solidFill>
                  <a:schemeClr val="accent1"/>
                </a:solidFill>
              </a:rPr>
              <a:t>THIS CHART</a:t>
            </a:r>
          </a:p>
        </p:txBody>
      </p:sp>
      <p:sp>
        <p:nvSpPr>
          <p:cNvPr id="32" name="TextBox 31">
            <a:extLst>
              <a:ext uri="{FF2B5EF4-FFF2-40B4-BE49-F238E27FC236}">
                <a16:creationId xmlns:a16="http://schemas.microsoft.com/office/drawing/2014/main" id="{1CF46458-6203-4E55-B4C8-EAA17811E851}"/>
              </a:ext>
            </a:extLst>
          </p:cNvPr>
          <p:cNvSpPr txBox="1"/>
          <p:nvPr/>
        </p:nvSpPr>
        <p:spPr>
          <a:xfrm>
            <a:off x="7480303" y="2543493"/>
            <a:ext cx="4132260" cy="2215991"/>
          </a:xfrm>
          <a:prstGeom prst="rect">
            <a:avLst/>
          </a:prstGeom>
          <a:noFill/>
        </p:spPr>
        <p:txBody>
          <a:bodyPr wrap="square" lIns="0" tIns="0" rIns="0" bIns="0" numCol="1" rtlCol="0">
            <a:spAutoFit/>
          </a:bodyPr>
          <a:lstStyle/>
          <a:p>
            <a:r>
              <a:rPr lang="en-US" dirty="0">
                <a:solidFill>
                  <a:schemeClr val="tx1">
                    <a:lumMod val="75000"/>
                    <a:lumOff val="25000"/>
                  </a:schemeClr>
                </a:solidFill>
              </a:rPr>
              <a:t>One morning, when Gregor </a:t>
            </a:r>
            <a:r>
              <a:rPr lang="en-US" dirty="0" err="1">
                <a:solidFill>
                  <a:schemeClr val="tx1">
                    <a:lumMod val="75000"/>
                    <a:lumOff val="25000"/>
                  </a:schemeClr>
                </a:solidFill>
              </a:rPr>
              <a:t>Samsa</a:t>
            </a:r>
            <a:r>
              <a:rPr lang="en-US" dirty="0">
                <a:solidFill>
                  <a:schemeClr val="tx1">
                    <a:lumMod val="75000"/>
                    <a:lumOff val="25000"/>
                  </a:schemeClr>
                </a:solidFill>
              </a:rPr>
              <a:t> woke from troubled dreams, he found himself transformed in his bed into a horrible vermin. He lay on his armor-like back, and if he lifted his head a little, he could see his brown belly, slightly domed and divided by arches into stiff sections. </a:t>
            </a:r>
            <a:endParaRPr lang="de-DE" altLang="de-DE" sz="2800" spc="300" dirty="0">
              <a:solidFill>
                <a:schemeClr val="tx1">
                  <a:lumMod val="75000"/>
                  <a:lumOff val="25000"/>
                </a:schemeClr>
              </a:solidFill>
            </a:endParaRPr>
          </a:p>
        </p:txBody>
      </p:sp>
      <p:sp>
        <p:nvSpPr>
          <p:cNvPr id="33" name="TextBox 32">
            <a:extLst>
              <a:ext uri="{FF2B5EF4-FFF2-40B4-BE49-F238E27FC236}">
                <a16:creationId xmlns:a16="http://schemas.microsoft.com/office/drawing/2014/main" id="{13C77901-F9CD-4EF0-9FEE-1E0E139AD784}"/>
              </a:ext>
            </a:extLst>
          </p:cNvPr>
          <p:cNvSpPr txBox="1"/>
          <p:nvPr/>
        </p:nvSpPr>
        <p:spPr>
          <a:xfrm>
            <a:off x="7480302" y="5034480"/>
            <a:ext cx="1712007" cy="307777"/>
          </a:xfrm>
          <a:prstGeom prst="rect">
            <a:avLst/>
          </a:prstGeom>
          <a:noFill/>
        </p:spPr>
        <p:txBody>
          <a:bodyPr wrap="none" lIns="0" tIns="0" rIns="0" bIns="0" numCol="1" rtlCol="0">
            <a:spAutoFit/>
          </a:bodyPr>
          <a:lstStyle/>
          <a:p>
            <a:r>
              <a:rPr lang="de-DE" altLang="de-DE" sz="2000" dirty="0">
                <a:solidFill>
                  <a:schemeClr val="accent1"/>
                </a:solidFill>
              </a:rPr>
              <a:t>CONCLUSION</a:t>
            </a:r>
          </a:p>
        </p:txBody>
      </p:sp>
      <p:sp>
        <p:nvSpPr>
          <p:cNvPr id="34" name="TextBox 33">
            <a:extLst>
              <a:ext uri="{FF2B5EF4-FFF2-40B4-BE49-F238E27FC236}">
                <a16:creationId xmlns:a16="http://schemas.microsoft.com/office/drawing/2014/main" id="{5AB9DCA4-249E-4166-9037-995CF911C795}"/>
              </a:ext>
            </a:extLst>
          </p:cNvPr>
          <p:cNvSpPr txBox="1"/>
          <p:nvPr/>
        </p:nvSpPr>
        <p:spPr>
          <a:xfrm>
            <a:off x="7480302"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50%</a:t>
            </a:r>
          </a:p>
        </p:txBody>
      </p:sp>
      <p:sp>
        <p:nvSpPr>
          <p:cNvPr id="36" name="TextBox 35">
            <a:extLst>
              <a:ext uri="{FF2B5EF4-FFF2-40B4-BE49-F238E27FC236}">
                <a16:creationId xmlns:a16="http://schemas.microsoft.com/office/drawing/2014/main" id="{73D84191-719D-4C5F-83B5-AC40B2DEA976}"/>
              </a:ext>
            </a:extLst>
          </p:cNvPr>
          <p:cNvSpPr txBox="1"/>
          <p:nvPr/>
        </p:nvSpPr>
        <p:spPr>
          <a:xfrm>
            <a:off x="8233681"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20%</a:t>
            </a:r>
          </a:p>
        </p:txBody>
      </p:sp>
      <p:sp>
        <p:nvSpPr>
          <p:cNvPr id="37" name="TextBox 36">
            <a:extLst>
              <a:ext uri="{FF2B5EF4-FFF2-40B4-BE49-F238E27FC236}">
                <a16:creationId xmlns:a16="http://schemas.microsoft.com/office/drawing/2014/main" id="{792A7978-FE5A-4769-8C19-D3266D151854}"/>
              </a:ext>
            </a:extLst>
          </p:cNvPr>
          <p:cNvSpPr txBox="1"/>
          <p:nvPr/>
        </p:nvSpPr>
        <p:spPr>
          <a:xfrm>
            <a:off x="8987060"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10%</a:t>
            </a:r>
          </a:p>
        </p:txBody>
      </p:sp>
    </p:spTree>
    <p:custDataLst>
      <p:tags r:id="rId2"/>
    </p:custDataLst>
    <p:extLst>
      <p:ext uri="{BB962C8B-B14F-4D97-AF65-F5344CB8AC3E}">
        <p14:creationId xmlns:p14="http://schemas.microsoft.com/office/powerpoint/2010/main" val="520196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B8ACF1C-A53A-4255-BFC9-7B8BE574DE48}"/>
              </a:ext>
            </a:extLst>
          </p:cNvPr>
          <p:cNvGraphicFramePr>
            <a:graphicFrameLocks noChangeAspect="1"/>
          </p:cNvGraphicFramePr>
          <p:nvPr>
            <p:custDataLst>
              <p:tags r:id="rId3"/>
            </p:custDataLst>
            <p:extLst>
              <p:ext uri="{D42A27DB-BD31-4B8C-83A1-F6EECF244321}">
                <p14:modId xmlns:p14="http://schemas.microsoft.com/office/powerpoint/2010/main" val="746812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51" name="think-cell Slide" r:id="rId6" imgW="344" imgH="344" progId="TCLayout.ActiveDocument.1">
                  <p:embed/>
                </p:oleObj>
              </mc:Choice>
              <mc:Fallback>
                <p:oleObj name="think-cell Slide" r:id="rId6" imgW="344" imgH="344" progId="TCLayout.ActiveDocument.1">
                  <p:embed/>
                  <p:pic>
                    <p:nvPicPr>
                      <p:cNvPr id="11" name="Object 10" hidden="1">
                        <a:extLst>
                          <a:ext uri="{FF2B5EF4-FFF2-40B4-BE49-F238E27FC236}">
                            <a16:creationId xmlns:a16="http://schemas.microsoft.com/office/drawing/2014/main" id="{6B8ACF1C-A53A-4255-BFC9-7B8BE574DE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hidden="1">
            <a:extLst>
              <a:ext uri="{FF2B5EF4-FFF2-40B4-BE49-F238E27FC236}">
                <a16:creationId xmlns:a16="http://schemas.microsoft.com/office/drawing/2014/main" id="{3DC2753C-9722-4B34-BA3C-B9CE56CC0CAD}"/>
              </a:ext>
            </a:extLst>
          </p:cNvPr>
          <p:cNvSpPr/>
          <p:nvPr>
            <p:custDataLst>
              <p:tags r:id="rId4"/>
            </p:custDataLst>
          </p:nvPr>
        </p:nvSpPr>
        <p:spPr>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de-DE" altLang="de-DE" sz="1000" kern="0" dirty="0" err="1">
              <a:solidFill>
                <a:schemeClr val="tx1"/>
              </a:solidFill>
              <a:latin typeface="Segoe UI Semibold" panose="020B0702040204020203" pitchFamily="34" charset="0"/>
              <a:sym typeface="Segoe UI Semibold" panose="020B0702040204020203" pitchFamily="34" charset="0"/>
            </a:endParaRPr>
          </a:p>
        </p:txBody>
      </p:sp>
      <p:sp>
        <p:nvSpPr>
          <p:cNvPr id="16" name="TextBox 15">
            <a:extLst>
              <a:ext uri="{FF2B5EF4-FFF2-40B4-BE49-F238E27FC236}">
                <a16:creationId xmlns:a16="http://schemas.microsoft.com/office/drawing/2014/main" id="{A37578E6-D4F1-4431-8FE9-26BDE3814792}"/>
              </a:ext>
            </a:extLst>
          </p:cNvPr>
          <p:cNvSpPr txBox="1"/>
          <p:nvPr/>
        </p:nvSpPr>
        <p:spPr>
          <a:xfrm>
            <a:off x="587375" y="1398588"/>
            <a:ext cx="2388090" cy="861774"/>
          </a:xfrm>
          <a:prstGeom prst="rect">
            <a:avLst/>
          </a:prstGeom>
          <a:noFill/>
        </p:spPr>
        <p:txBody>
          <a:bodyPr wrap="none" lIns="0" tIns="0" rIns="0" bIns="0" numCol="1" rtlCol="0">
            <a:spAutoFit/>
          </a:bodyPr>
          <a:lstStyle/>
          <a:p>
            <a:r>
              <a:rPr lang="de-DE" altLang="de-DE" sz="2800" spc="300" dirty="0">
                <a:solidFill>
                  <a:schemeClr val="accent1"/>
                </a:solidFill>
              </a:rPr>
              <a:t>TITLE FOR </a:t>
            </a:r>
            <a:br>
              <a:rPr lang="de-DE" altLang="de-DE" sz="2800" spc="300" dirty="0">
                <a:solidFill>
                  <a:schemeClr val="accent1"/>
                </a:solidFill>
              </a:rPr>
            </a:br>
            <a:r>
              <a:rPr lang="de-DE" altLang="de-DE" sz="2800" spc="300" dirty="0">
                <a:solidFill>
                  <a:schemeClr val="accent1"/>
                </a:solidFill>
              </a:rPr>
              <a:t>THIS CHART</a:t>
            </a:r>
          </a:p>
        </p:txBody>
      </p:sp>
      <p:sp>
        <p:nvSpPr>
          <p:cNvPr id="17" name="TextBox 16">
            <a:extLst>
              <a:ext uri="{FF2B5EF4-FFF2-40B4-BE49-F238E27FC236}">
                <a16:creationId xmlns:a16="http://schemas.microsoft.com/office/drawing/2014/main" id="{3BD2707F-0D59-40F2-8C53-A1CA0D519909}"/>
              </a:ext>
            </a:extLst>
          </p:cNvPr>
          <p:cNvSpPr txBox="1"/>
          <p:nvPr/>
        </p:nvSpPr>
        <p:spPr>
          <a:xfrm>
            <a:off x="587376" y="2543493"/>
            <a:ext cx="4944744" cy="1938992"/>
          </a:xfrm>
          <a:prstGeom prst="rect">
            <a:avLst/>
          </a:prstGeom>
          <a:noFill/>
        </p:spPr>
        <p:txBody>
          <a:bodyPr wrap="square" lIns="0" tIns="0" rIns="0" bIns="0" numCol="1" rtlCol="0">
            <a:spAutoFit/>
          </a:bodyPr>
          <a:lstStyle/>
          <a:p>
            <a:r>
              <a:rPr lang="en-US" dirty="0">
                <a:solidFill>
                  <a:schemeClr val="tx1">
                    <a:lumMod val="75000"/>
                    <a:lumOff val="25000"/>
                  </a:schemeClr>
                </a:solidFill>
              </a:rPr>
              <a:t>One morning, when Gregor </a:t>
            </a:r>
            <a:r>
              <a:rPr lang="en-US" dirty="0" err="1">
                <a:solidFill>
                  <a:schemeClr val="tx1">
                    <a:lumMod val="75000"/>
                    <a:lumOff val="25000"/>
                  </a:schemeClr>
                </a:solidFill>
              </a:rPr>
              <a:t>Samsa</a:t>
            </a:r>
            <a:r>
              <a:rPr lang="en-US" dirty="0">
                <a:solidFill>
                  <a:schemeClr val="tx1">
                    <a:lumMod val="75000"/>
                    <a:lumOff val="25000"/>
                  </a:schemeClr>
                </a:solidFill>
              </a:rPr>
              <a:t> woke from troubled dreams, he found himself transformed in his bed into a horrible vermin. He lay on his armor-like back, and if he lifted his head a little, he could see his brown belly, slightly domed and divided by arches into stiff sections. </a:t>
            </a:r>
            <a:endParaRPr lang="de-DE" altLang="de-DE" sz="2800" spc="300" dirty="0">
              <a:solidFill>
                <a:schemeClr val="tx1">
                  <a:lumMod val="75000"/>
                  <a:lumOff val="25000"/>
                </a:schemeClr>
              </a:solidFill>
            </a:endParaRPr>
          </a:p>
        </p:txBody>
      </p:sp>
      <p:sp>
        <p:nvSpPr>
          <p:cNvPr id="18" name="TextBox 17">
            <a:extLst>
              <a:ext uri="{FF2B5EF4-FFF2-40B4-BE49-F238E27FC236}">
                <a16:creationId xmlns:a16="http://schemas.microsoft.com/office/drawing/2014/main" id="{42EB3BC5-A6E7-471E-AE70-615B469AEB68}"/>
              </a:ext>
            </a:extLst>
          </p:cNvPr>
          <p:cNvSpPr txBox="1"/>
          <p:nvPr/>
        </p:nvSpPr>
        <p:spPr>
          <a:xfrm>
            <a:off x="587375" y="5034480"/>
            <a:ext cx="1712007" cy="307777"/>
          </a:xfrm>
          <a:prstGeom prst="rect">
            <a:avLst/>
          </a:prstGeom>
          <a:noFill/>
        </p:spPr>
        <p:txBody>
          <a:bodyPr wrap="none" lIns="0" tIns="0" rIns="0" bIns="0" numCol="1" rtlCol="0">
            <a:spAutoFit/>
          </a:bodyPr>
          <a:lstStyle/>
          <a:p>
            <a:r>
              <a:rPr lang="de-DE" altLang="de-DE" sz="2000" dirty="0">
                <a:solidFill>
                  <a:schemeClr val="accent1"/>
                </a:solidFill>
              </a:rPr>
              <a:t>CONCLUSION</a:t>
            </a:r>
          </a:p>
        </p:txBody>
      </p:sp>
      <p:sp>
        <p:nvSpPr>
          <p:cNvPr id="19" name="TextBox 18">
            <a:extLst>
              <a:ext uri="{FF2B5EF4-FFF2-40B4-BE49-F238E27FC236}">
                <a16:creationId xmlns:a16="http://schemas.microsoft.com/office/drawing/2014/main" id="{D4DC8994-7331-433D-BB65-2748A7911CF5}"/>
              </a:ext>
            </a:extLst>
          </p:cNvPr>
          <p:cNvSpPr txBox="1"/>
          <p:nvPr/>
        </p:nvSpPr>
        <p:spPr>
          <a:xfrm>
            <a:off x="587375"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50%</a:t>
            </a:r>
          </a:p>
        </p:txBody>
      </p:sp>
      <p:sp>
        <p:nvSpPr>
          <p:cNvPr id="20" name="TextBox 19">
            <a:extLst>
              <a:ext uri="{FF2B5EF4-FFF2-40B4-BE49-F238E27FC236}">
                <a16:creationId xmlns:a16="http://schemas.microsoft.com/office/drawing/2014/main" id="{33E74777-2375-434E-8597-234680A3CBB4}"/>
              </a:ext>
            </a:extLst>
          </p:cNvPr>
          <p:cNvSpPr txBox="1"/>
          <p:nvPr/>
        </p:nvSpPr>
        <p:spPr>
          <a:xfrm>
            <a:off x="1340754"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20%</a:t>
            </a:r>
          </a:p>
        </p:txBody>
      </p:sp>
      <p:sp>
        <p:nvSpPr>
          <p:cNvPr id="21" name="TextBox 20">
            <a:extLst>
              <a:ext uri="{FF2B5EF4-FFF2-40B4-BE49-F238E27FC236}">
                <a16:creationId xmlns:a16="http://schemas.microsoft.com/office/drawing/2014/main" id="{B4BAC8F7-71F8-4ABD-9CE8-5D80A6F9108F}"/>
              </a:ext>
            </a:extLst>
          </p:cNvPr>
          <p:cNvSpPr txBox="1"/>
          <p:nvPr/>
        </p:nvSpPr>
        <p:spPr>
          <a:xfrm>
            <a:off x="2094133"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10%</a:t>
            </a:r>
          </a:p>
        </p:txBody>
      </p:sp>
      <p:graphicFrame>
        <p:nvGraphicFramePr>
          <p:cNvPr id="5" name="Chart 4">
            <a:extLst>
              <a:ext uri="{FF2B5EF4-FFF2-40B4-BE49-F238E27FC236}">
                <a16:creationId xmlns:a16="http://schemas.microsoft.com/office/drawing/2014/main" id="{69D72427-FE04-4B58-B41F-74581472E31F}"/>
              </a:ext>
            </a:extLst>
          </p:cNvPr>
          <p:cNvGraphicFramePr/>
          <p:nvPr>
            <p:extLst>
              <p:ext uri="{D42A27DB-BD31-4B8C-83A1-F6EECF244321}">
                <p14:modId xmlns:p14="http://schemas.microsoft.com/office/powerpoint/2010/main" val="3803764799"/>
              </p:ext>
            </p:extLst>
          </p:nvPr>
        </p:nvGraphicFramePr>
        <p:xfrm>
          <a:off x="4959349" y="1102255"/>
          <a:ext cx="7677152" cy="5118100"/>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2"/>
    </p:custDataLst>
    <p:extLst>
      <p:ext uri="{BB962C8B-B14F-4D97-AF65-F5344CB8AC3E}">
        <p14:creationId xmlns:p14="http://schemas.microsoft.com/office/powerpoint/2010/main" val="424905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5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3659656" cy="553998"/>
          </a:xfrm>
          <a:prstGeom prst="rect">
            <a:avLst/>
          </a:prstGeom>
          <a:noFill/>
        </p:spPr>
        <p:txBody>
          <a:bodyPr wrap="none" lIns="0" tIns="0" rIns="0" bIns="0" numCol="1" rtlCol="0">
            <a:spAutoFit/>
          </a:bodyPr>
          <a:lstStyle/>
          <a:p>
            <a:r>
              <a:rPr lang="de-DE" altLang="de-DE" sz="3600" b="1" spc="300" dirty="0">
                <a:solidFill>
                  <a:schemeClr val="bg2">
                    <a:lumMod val="90000"/>
                    <a:lumOff val="10000"/>
                  </a:schemeClr>
                </a:solidFill>
              </a:rPr>
              <a:t>Medical Billing</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3659656" cy="553998"/>
          </a:xfrm>
          <a:prstGeom prst="rect">
            <a:avLst/>
          </a:prstGeom>
          <a:noFill/>
        </p:spPr>
        <p:txBody>
          <a:bodyPr wrap="none" lIns="0" tIns="0" rIns="0" bIns="0" numCol="1" rtlCol="0">
            <a:spAutoFit/>
          </a:bodyPr>
          <a:lstStyle/>
          <a:p>
            <a:r>
              <a:rPr lang="de-DE" altLang="de-DE" sz="3600" spc="300" dirty="0">
                <a:solidFill>
                  <a:srgbClr val="079B84"/>
                </a:solidFill>
              </a:rPr>
              <a:t>Medical Billing</a:t>
            </a:r>
          </a:p>
        </p:txBody>
      </p:sp>
      <p:sp>
        <p:nvSpPr>
          <p:cNvPr id="24" name="TextBox 23">
            <a:extLst>
              <a:ext uri="{FF2B5EF4-FFF2-40B4-BE49-F238E27FC236}">
                <a16:creationId xmlns:a16="http://schemas.microsoft.com/office/drawing/2014/main" id="{00A2A0F6-5FFE-4D0B-B57E-ECA81C5E7276}"/>
              </a:ext>
            </a:extLst>
          </p:cNvPr>
          <p:cNvSpPr txBox="1"/>
          <p:nvPr/>
        </p:nvSpPr>
        <p:spPr>
          <a:xfrm>
            <a:off x="587376" y="1916569"/>
            <a:ext cx="4330698" cy="3323987"/>
          </a:xfrm>
          <a:prstGeom prst="rect">
            <a:avLst/>
          </a:prstGeom>
          <a:noFill/>
        </p:spPr>
        <p:txBody>
          <a:bodyPr wrap="square" lIns="0" tIns="0" rIns="0" bIns="0" numCol="1" rtlCol="0">
            <a:spAutoFit/>
          </a:bodyPr>
          <a:lstStyle/>
          <a:p>
            <a:r>
              <a:rPr lang="en-US" sz="2400" b="0" i="0" dirty="0">
                <a:solidFill>
                  <a:schemeClr val="bg2">
                    <a:lumMod val="90000"/>
                    <a:lumOff val="10000"/>
                  </a:schemeClr>
                </a:solidFill>
                <a:effectLst/>
                <a:latin typeface="Montserrat" panose="00000500000000000000" pitchFamily="2" charset="0"/>
              </a:rPr>
              <a:t>Medical billing is the process of generating healthcare claims to submit to insurance companies for the purpose of obtaining payment for medical services rendered by providers and provider organizations.</a:t>
            </a:r>
            <a:endParaRPr lang="en-US" sz="2400" dirty="0">
              <a:solidFill>
                <a:schemeClr val="bg2">
                  <a:lumMod val="90000"/>
                  <a:lumOff val="10000"/>
                </a:schemeClr>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954655"/>
          </a:xfrm>
          <a:prstGeom prst="rect">
            <a:avLst/>
          </a:prstGeom>
          <a:noFill/>
        </p:spPr>
        <p:txBody>
          <a:bodyPr wrap="square" lIns="0" tIns="0" rIns="0" bIns="0" numCol="1" rtlCol="0">
            <a:spAutoFit/>
          </a:bodyPr>
          <a:lstStyle/>
          <a:p>
            <a:r>
              <a:rPr lang="en-US" sz="2400" b="0" i="0" dirty="0">
                <a:solidFill>
                  <a:schemeClr val="tx2"/>
                </a:solidFill>
                <a:effectLst/>
                <a:latin typeface="Roboto" panose="02000000000000000000" pitchFamily="2" charset="0"/>
              </a:rPr>
              <a:t>The medical billing process is a series of steps completed by billing specialists to ensure that medical professionals are reimbursed for their services. Depending upon the circumstances, it can take a matter of days to complete, or may stretch over several weeks or months</a:t>
            </a:r>
            <a:endParaRPr lang="de-DE" altLang="de-DE" sz="3600" spc="300" dirty="0">
              <a:solidFill>
                <a:schemeClr val="tx2"/>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46262" y="994640"/>
            <a:ext cx="747510" cy="747510"/>
          </a:xfrm>
          <a:prstGeom prst="rect">
            <a:avLst/>
          </a:prstGeom>
        </p:spPr>
      </p:pic>
    </p:spTree>
    <p:custDataLst>
      <p:tags r:id="rId2"/>
    </p:custDataLst>
    <p:extLst>
      <p:ext uri="{BB962C8B-B14F-4D97-AF65-F5344CB8AC3E}">
        <p14:creationId xmlns:p14="http://schemas.microsoft.com/office/powerpoint/2010/main" val="3505195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3FB034-D092-482D-BEFE-1F107DFCED7A}"/>
              </a:ext>
            </a:extLst>
          </p:cNvPr>
          <p:cNvSpPr/>
          <p:nvPr/>
        </p:nvSpPr>
        <p:spPr>
          <a:xfrm>
            <a:off x="11000509" y="290945"/>
            <a:ext cx="789709" cy="803564"/>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bg1">
                  <a:lumMod val="50000"/>
                </a:schemeClr>
              </a:solidFill>
            </a:endParaRPr>
          </a:p>
        </p:txBody>
      </p:sp>
      <p:sp>
        <p:nvSpPr>
          <p:cNvPr id="5" name="Freeform: Shape 4">
            <a:extLst>
              <a:ext uri="{FF2B5EF4-FFF2-40B4-BE49-F238E27FC236}">
                <a16:creationId xmlns:a16="http://schemas.microsoft.com/office/drawing/2014/main" id="{DDEFBF52-7490-4DD3-B340-517B9E6C97E1}"/>
              </a:ext>
            </a:extLst>
          </p:cNvPr>
          <p:cNvSpPr/>
          <p:nvPr/>
        </p:nvSpPr>
        <p:spPr>
          <a:xfrm rot="5400000">
            <a:off x="1101803" y="2066034"/>
            <a:ext cx="3568664" cy="6088452"/>
          </a:xfrm>
          <a:custGeom>
            <a:avLst/>
            <a:gdLst>
              <a:gd name="connsiteX0" fmla="*/ 0 w 3568664"/>
              <a:gd name="connsiteY0" fmla="*/ 3454442 h 6088452"/>
              <a:gd name="connsiteX1" fmla="*/ 2008276 w 3568664"/>
              <a:gd name="connsiteY1" fmla="*/ 0 h 6088452"/>
              <a:gd name="connsiteX2" fmla="*/ 3568664 w 3568664"/>
              <a:gd name="connsiteY2" fmla="*/ 0 h 6088452"/>
              <a:gd name="connsiteX3" fmla="*/ 3568664 w 3568664"/>
              <a:gd name="connsiteY3" fmla="*/ 6088452 h 6088452"/>
              <a:gd name="connsiteX4" fmla="*/ 1531309 w 3568664"/>
              <a:gd name="connsiteY4" fmla="*/ 6088452 h 608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664" h="6088452">
                <a:moveTo>
                  <a:pt x="0" y="3454442"/>
                </a:moveTo>
                <a:lnTo>
                  <a:pt x="2008276" y="0"/>
                </a:lnTo>
                <a:lnTo>
                  <a:pt x="3568664" y="0"/>
                </a:lnTo>
                <a:lnTo>
                  <a:pt x="3568664" y="6088452"/>
                </a:lnTo>
                <a:lnTo>
                  <a:pt x="1531309" y="6088452"/>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5">
            <a:extLst>
              <a:ext uri="{FF2B5EF4-FFF2-40B4-BE49-F238E27FC236}">
                <a16:creationId xmlns:a16="http://schemas.microsoft.com/office/drawing/2014/main" id="{BAF501D3-4CF0-4D65-8029-0DD27DBD40D8}"/>
              </a:ext>
            </a:extLst>
          </p:cNvPr>
          <p:cNvSpPr/>
          <p:nvPr/>
        </p:nvSpPr>
        <p:spPr>
          <a:xfrm rot="5400000">
            <a:off x="3419629" y="-923499"/>
            <a:ext cx="5306741" cy="6908883"/>
          </a:xfrm>
          <a:custGeom>
            <a:avLst/>
            <a:gdLst>
              <a:gd name="connsiteX0" fmla="*/ 0 w 5306741"/>
              <a:gd name="connsiteY0" fmla="*/ 6908883 h 6908883"/>
              <a:gd name="connsiteX1" fmla="*/ 0 w 5306741"/>
              <a:gd name="connsiteY1" fmla="*/ 0 h 6908883"/>
              <a:gd name="connsiteX2" fmla="*/ 3298465 w 5306741"/>
              <a:gd name="connsiteY2" fmla="*/ 0 h 6908883"/>
              <a:gd name="connsiteX3" fmla="*/ 5306741 w 5306741"/>
              <a:gd name="connsiteY3" fmla="*/ 3454441 h 6908883"/>
              <a:gd name="connsiteX4" fmla="*/ 3298465 w 5306741"/>
              <a:gd name="connsiteY4" fmla="*/ 6908883 h 690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741" h="6908883">
                <a:moveTo>
                  <a:pt x="0" y="6908883"/>
                </a:moveTo>
                <a:lnTo>
                  <a:pt x="0" y="0"/>
                </a:lnTo>
                <a:lnTo>
                  <a:pt x="3298465" y="0"/>
                </a:lnTo>
                <a:lnTo>
                  <a:pt x="5306741" y="3454441"/>
                </a:lnTo>
                <a:lnTo>
                  <a:pt x="3298465" y="690888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76627DDF-66E5-412E-99CE-845715EE43C0}"/>
              </a:ext>
            </a:extLst>
          </p:cNvPr>
          <p:cNvSpPr/>
          <p:nvPr/>
        </p:nvSpPr>
        <p:spPr>
          <a:xfrm rot="5400000">
            <a:off x="7711397" y="2064306"/>
            <a:ext cx="3561956" cy="6025433"/>
          </a:xfrm>
          <a:custGeom>
            <a:avLst/>
            <a:gdLst>
              <a:gd name="connsiteX0" fmla="*/ 0 w 3561956"/>
              <a:gd name="connsiteY0" fmla="*/ 2570992 h 6025433"/>
              <a:gd name="connsiteX1" fmla="*/ 1494674 w 3561956"/>
              <a:gd name="connsiteY1" fmla="*/ 0 h 6025433"/>
              <a:gd name="connsiteX2" fmla="*/ 3561956 w 3561956"/>
              <a:gd name="connsiteY2" fmla="*/ 0 h 6025433"/>
              <a:gd name="connsiteX3" fmla="*/ 3561955 w 3561956"/>
              <a:gd name="connsiteY3" fmla="*/ 6025433 h 6025433"/>
              <a:gd name="connsiteX4" fmla="*/ 2008276 w 3561956"/>
              <a:gd name="connsiteY4" fmla="*/ 6025433 h 602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1956" h="6025433">
                <a:moveTo>
                  <a:pt x="0" y="2570992"/>
                </a:moveTo>
                <a:lnTo>
                  <a:pt x="1494674" y="0"/>
                </a:lnTo>
                <a:lnTo>
                  <a:pt x="3561956" y="0"/>
                </a:lnTo>
                <a:lnTo>
                  <a:pt x="3561955" y="6025433"/>
                </a:lnTo>
                <a:lnTo>
                  <a:pt x="2008276" y="602543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AD8B6F2D-7AE3-4BBA-869C-A5B658980E48}"/>
              </a:ext>
            </a:extLst>
          </p:cNvPr>
          <p:cNvSpPr/>
          <p:nvPr/>
        </p:nvSpPr>
        <p:spPr>
          <a:xfrm rot="5400000">
            <a:off x="8970934" y="1466209"/>
            <a:ext cx="4676726" cy="2446433"/>
          </a:xfrm>
          <a:custGeom>
            <a:avLst/>
            <a:gdLst>
              <a:gd name="connsiteX0" fmla="*/ 0 w 4676726"/>
              <a:gd name="connsiteY0" fmla="*/ 2446433 h 2446433"/>
              <a:gd name="connsiteX1" fmla="*/ 0 w 4676726"/>
              <a:gd name="connsiteY1" fmla="*/ 0 h 2446433"/>
              <a:gd name="connsiteX2" fmla="*/ 4676726 w 4676726"/>
              <a:gd name="connsiteY2" fmla="*/ 0 h 2446433"/>
              <a:gd name="connsiteX3" fmla="*/ 3254467 w 4676726"/>
              <a:gd name="connsiteY3" fmla="*/ 2446433 h 2446433"/>
            </a:gdLst>
            <a:ahLst/>
            <a:cxnLst>
              <a:cxn ang="0">
                <a:pos x="connsiteX0" y="connsiteY0"/>
              </a:cxn>
              <a:cxn ang="0">
                <a:pos x="connsiteX1" y="connsiteY1"/>
              </a:cxn>
              <a:cxn ang="0">
                <a:pos x="connsiteX2" y="connsiteY2"/>
              </a:cxn>
              <a:cxn ang="0">
                <a:pos x="connsiteX3" y="connsiteY3"/>
              </a:cxn>
            </a:cxnLst>
            <a:rect l="l" t="t" r="r" b="b"/>
            <a:pathLst>
              <a:path w="4676726" h="2446433">
                <a:moveTo>
                  <a:pt x="0" y="2446433"/>
                </a:moveTo>
                <a:lnTo>
                  <a:pt x="0" y="0"/>
                </a:lnTo>
                <a:lnTo>
                  <a:pt x="4676726" y="0"/>
                </a:lnTo>
                <a:lnTo>
                  <a:pt x="3254467" y="244643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D7D89DAB-29AE-4F46-B372-5F12693E287C}"/>
              </a:ext>
            </a:extLst>
          </p:cNvPr>
          <p:cNvSpPr/>
          <p:nvPr/>
        </p:nvSpPr>
        <p:spPr>
          <a:xfrm rot="5400000">
            <a:off x="-1257933" y="1043497"/>
            <a:ext cx="4677715" cy="2326673"/>
          </a:xfrm>
          <a:custGeom>
            <a:avLst/>
            <a:gdLst>
              <a:gd name="connsiteX0" fmla="*/ 0 w 4677715"/>
              <a:gd name="connsiteY0" fmla="*/ 2326673 h 2326673"/>
              <a:gd name="connsiteX1" fmla="*/ 1 w 4677715"/>
              <a:gd name="connsiteY1" fmla="*/ 0 h 2326673"/>
              <a:gd name="connsiteX2" fmla="*/ 3325080 w 4677715"/>
              <a:gd name="connsiteY2" fmla="*/ 0 h 2326673"/>
              <a:gd name="connsiteX3" fmla="*/ 4677715 w 4677715"/>
              <a:gd name="connsiteY3" fmla="*/ 2326673 h 2326673"/>
            </a:gdLst>
            <a:ahLst/>
            <a:cxnLst>
              <a:cxn ang="0">
                <a:pos x="connsiteX0" y="connsiteY0"/>
              </a:cxn>
              <a:cxn ang="0">
                <a:pos x="connsiteX1" y="connsiteY1"/>
              </a:cxn>
              <a:cxn ang="0">
                <a:pos x="connsiteX2" y="connsiteY2"/>
              </a:cxn>
              <a:cxn ang="0">
                <a:pos x="connsiteX3" y="connsiteY3"/>
              </a:cxn>
            </a:cxnLst>
            <a:rect l="l" t="t" r="r" b="b"/>
            <a:pathLst>
              <a:path w="4677715" h="2326673">
                <a:moveTo>
                  <a:pt x="0" y="2326673"/>
                </a:moveTo>
                <a:lnTo>
                  <a:pt x="1" y="0"/>
                </a:lnTo>
                <a:lnTo>
                  <a:pt x="3325080" y="0"/>
                </a:lnTo>
                <a:lnTo>
                  <a:pt x="4677715" y="2326673"/>
                </a:lnTo>
                <a:close/>
              </a:path>
            </a:pathLst>
          </a:cu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86290D87-9DE8-4879-BA70-EACBDE2CA147}"/>
              </a:ext>
            </a:extLst>
          </p:cNvPr>
          <p:cNvGrpSpPr/>
          <p:nvPr/>
        </p:nvGrpSpPr>
        <p:grpSpPr>
          <a:xfrm>
            <a:off x="2341420" y="-16403"/>
            <a:ext cx="1759528" cy="1734367"/>
            <a:chOff x="2357637" y="-16403"/>
            <a:chExt cx="1644005" cy="1644976"/>
          </a:xfrm>
        </p:grpSpPr>
        <p:grpSp>
          <p:nvGrpSpPr>
            <p:cNvPr id="11" name="Group 10">
              <a:extLst>
                <a:ext uri="{FF2B5EF4-FFF2-40B4-BE49-F238E27FC236}">
                  <a16:creationId xmlns:a16="http://schemas.microsoft.com/office/drawing/2014/main" id="{0B1573EC-70B9-48A8-A487-F5E8F8BB572B}"/>
                </a:ext>
              </a:extLst>
            </p:cNvPr>
            <p:cNvGrpSpPr/>
            <p:nvPr/>
          </p:nvGrpSpPr>
          <p:grpSpPr>
            <a:xfrm>
              <a:off x="2439550" y="-16403"/>
              <a:ext cx="1461656" cy="1644976"/>
              <a:chOff x="2439550" y="-16403"/>
              <a:chExt cx="1461656" cy="1644976"/>
            </a:xfrm>
          </p:grpSpPr>
          <p:sp>
            <p:nvSpPr>
              <p:cNvPr id="14" name="Hexagon 13">
                <a:extLst>
                  <a:ext uri="{FF2B5EF4-FFF2-40B4-BE49-F238E27FC236}">
                    <a16:creationId xmlns:a16="http://schemas.microsoft.com/office/drawing/2014/main" id="{7011030D-B350-438D-B28B-15233A02013D}"/>
                  </a:ext>
                </a:extLst>
              </p:cNvPr>
              <p:cNvSpPr/>
              <p:nvPr/>
            </p:nvSpPr>
            <p:spPr>
              <a:xfrm rot="5400000">
                <a:off x="2347890" y="75257"/>
                <a:ext cx="1644976" cy="1461656"/>
              </a:xfrm>
              <a:prstGeom prst="hexagon">
                <a:avLst>
                  <a:gd name="adj" fmla="val 29068"/>
                  <a:gd name="vf" fmla="val 115470"/>
                </a:avLst>
              </a:prstGeom>
              <a:solidFill>
                <a:srgbClr val="59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5161C5AB-7ED5-47E7-BF53-46F6A679264D}"/>
                  </a:ext>
                </a:extLst>
              </p:cNvPr>
              <p:cNvSpPr/>
              <p:nvPr/>
            </p:nvSpPr>
            <p:spPr>
              <a:xfrm rot="5400000">
                <a:off x="2736155" y="463522"/>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49915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2" name="TextBox 11">
              <a:extLst>
                <a:ext uri="{FF2B5EF4-FFF2-40B4-BE49-F238E27FC236}">
                  <a16:creationId xmlns:a16="http://schemas.microsoft.com/office/drawing/2014/main" id="{8BA5E9B9-5778-41B2-81E5-1BA396A507DD}"/>
                </a:ext>
              </a:extLst>
            </p:cNvPr>
            <p:cNvSpPr txBox="1"/>
            <p:nvPr/>
          </p:nvSpPr>
          <p:spPr>
            <a:xfrm>
              <a:off x="2697998" y="-845"/>
              <a:ext cx="969818" cy="55874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01</a:t>
              </a:r>
            </a:p>
          </p:txBody>
        </p:sp>
        <p:sp>
          <p:nvSpPr>
            <p:cNvPr id="13" name="TextBox 12">
              <a:extLst>
                <a:ext uri="{FF2B5EF4-FFF2-40B4-BE49-F238E27FC236}">
                  <a16:creationId xmlns:a16="http://schemas.microsoft.com/office/drawing/2014/main" id="{29CA8466-B5D2-4ED0-9A64-47B4449CBE5F}"/>
                </a:ext>
              </a:extLst>
            </p:cNvPr>
            <p:cNvSpPr txBox="1"/>
            <p:nvPr/>
          </p:nvSpPr>
          <p:spPr>
            <a:xfrm>
              <a:off x="2357637" y="565745"/>
              <a:ext cx="1644005" cy="554635"/>
            </a:xfrm>
            <a:prstGeom prst="rect">
              <a:avLst/>
            </a:prstGeom>
            <a:noFill/>
          </p:spPr>
          <p:txBody>
            <a:bodyPr wrap="square" rtlCol="0">
              <a:spAutoFit/>
            </a:bodyPr>
            <a:lstStyle/>
            <a:p>
              <a:pPr algn="ctr"/>
              <a:r>
                <a:rPr lang="en-US" sz="16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PATIENT SCHEDULING </a:t>
              </a:r>
            </a:p>
          </p:txBody>
        </p:sp>
      </p:grpSp>
      <p:grpSp>
        <p:nvGrpSpPr>
          <p:cNvPr id="16" name="Group 15">
            <a:extLst>
              <a:ext uri="{FF2B5EF4-FFF2-40B4-BE49-F238E27FC236}">
                <a16:creationId xmlns:a16="http://schemas.microsoft.com/office/drawing/2014/main" id="{304460CE-509F-44E7-8ACF-5F93141AA0A7}"/>
              </a:ext>
            </a:extLst>
          </p:cNvPr>
          <p:cNvGrpSpPr/>
          <p:nvPr/>
        </p:nvGrpSpPr>
        <p:grpSpPr>
          <a:xfrm>
            <a:off x="1233055" y="1313633"/>
            <a:ext cx="2008911" cy="1803640"/>
            <a:chOff x="1487631" y="1313633"/>
            <a:chExt cx="1757797" cy="1644976"/>
          </a:xfrm>
        </p:grpSpPr>
        <p:grpSp>
          <p:nvGrpSpPr>
            <p:cNvPr id="17" name="Group 16">
              <a:extLst>
                <a:ext uri="{FF2B5EF4-FFF2-40B4-BE49-F238E27FC236}">
                  <a16:creationId xmlns:a16="http://schemas.microsoft.com/office/drawing/2014/main" id="{6D475A33-3F1F-4A3E-8546-2C0B0FD4EDBA}"/>
                </a:ext>
              </a:extLst>
            </p:cNvPr>
            <p:cNvGrpSpPr/>
            <p:nvPr/>
          </p:nvGrpSpPr>
          <p:grpSpPr>
            <a:xfrm>
              <a:off x="1665425" y="1313633"/>
              <a:ext cx="1461656" cy="1644976"/>
              <a:chOff x="1665425" y="1313633"/>
              <a:chExt cx="1461656" cy="1644976"/>
            </a:xfrm>
          </p:grpSpPr>
          <p:sp>
            <p:nvSpPr>
              <p:cNvPr id="20" name="Hexagon 19">
                <a:extLst>
                  <a:ext uri="{FF2B5EF4-FFF2-40B4-BE49-F238E27FC236}">
                    <a16:creationId xmlns:a16="http://schemas.microsoft.com/office/drawing/2014/main" id="{6D23E060-F825-4163-93F5-515E060D456C}"/>
                  </a:ext>
                </a:extLst>
              </p:cNvPr>
              <p:cNvSpPr/>
              <p:nvPr/>
            </p:nvSpPr>
            <p:spPr>
              <a:xfrm rot="5400000">
                <a:off x="1573765" y="1405293"/>
                <a:ext cx="1644976" cy="1461656"/>
              </a:xfrm>
              <a:prstGeom prst="hexagon">
                <a:avLst>
                  <a:gd name="adj" fmla="val 29068"/>
                  <a:gd name="vf" fmla="val 115470"/>
                </a:avLst>
              </a:prstGeom>
              <a:solidFill>
                <a:srgbClr val="DFD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C5C8AB3-A787-479C-9002-D2F4A1B1D3CD}"/>
                  </a:ext>
                </a:extLst>
              </p:cNvPr>
              <p:cNvSpPr/>
              <p:nvPr/>
            </p:nvSpPr>
            <p:spPr>
              <a:xfrm rot="5400000">
                <a:off x="1962030" y="179355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C5BD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8" name="TextBox 17">
              <a:extLst>
                <a:ext uri="{FF2B5EF4-FFF2-40B4-BE49-F238E27FC236}">
                  <a16:creationId xmlns:a16="http://schemas.microsoft.com/office/drawing/2014/main" id="{04929A4D-1413-4146-A096-302F398B6922}"/>
                </a:ext>
              </a:extLst>
            </p:cNvPr>
            <p:cNvSpPr txBox="1"/>
            <p:nvPr/>
          </p:nvSpPr>
          <p:spPr>
            <a:xfrm>
              <a:off x="2053769" y="1340615"/>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02</a:t>
              </a:r>
            </a:p>
          </p:txBody>
        </p:sp>
        <p:sp>
          <p:nvSpPr>
            <p:cNvPr id="19" name="TextBox 18">
              <a:extLst>
                <a:ext uri="{FF2B5EF4-FFF2-40B4-BE49-F238E27FC236}">
                  <a16:creationId xmlns:a16="http://schemas.microsoft.com/office/drawing/2014/main" id="{FCB3BC58-D7AA-42F1-95E9-BA84CF3C9179}"/>
                </a:ext>
              </a:extLst>
            </p:cNvPr>
            <p:cNvSpPr txBox="1"/>
            <p:nvPr/>
          </p:nvSpPr>
          <p:spPr>
            <a:xfrm>
              <a:off x="1487631" y="1754949"/>
              <a:ext cx="1757797" cy="757895"/>
            </a:xfrm>
            <a:prstGeom prst="rect">
              <a:avLst/>
            </a:prstGeom>
            <a:noFill/>
          </p:spPr>
          <p:txBody>
            <a:bodyPr wrap="square" rtlCol="0">
              <a:spAutoFit/>
            </a:bodyPr>
            <a:lstStyle/>
            <a:p>
              <a:pPr algn="ctr"/>
              <a:r>
                <a:rPr lang="en-US" sz="16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Patient Registration and Demographics</a:t>
              </a:r>
            </a:p>
          </p:txBody>
        </p:sp>
      </p:grpSp>
      <p:grpSp>
        <p:nvGrpSpPr>
          <p:cNvPr id="22" name="Group 21">
            <a:extLst>
              <a:ext uri="{FF2B5EF4-FFF2-40B4-BE49-F238E27FC236}">
                <a16:creationId xmlns:a16="http://schemas.microsoft.com/office/drawing/2014/main" id="{C2ED802C-D12E-4EB8-BCE5-500040D5DEB0}"/>
              </a:ext>
            </a:extLst>
          </p:cNvPr>
          <p:cNvGrpSpPr/>
          <p:nvPr/>
        </p:nvGrpSpPr>
        <p:grpSpPr>
          <a:xfrm>
            <a:off x="2468822" y="2643669"/>
            <a:ext cx="1507432" cy="1644976"/>
            <a:chOff x="2468822" y="2643669"/>
            <a:chExt cx="1507432" cy="1644976"/>
          </a:xfrm>
        </p:grpSpPr>
        <p:grpSp>
          <p:nvGrpSpPr>
            <p:cNvPr id="23" name="Group 22">
              <a:extLst>
                <a:ext uri="{FF2B5EF4-FFF2-40B4-BE49-F238E27FC236}">
                  <a16:creationId xmlns:a16="http://schemas.microsoft.com/office/drawing/2014/main" id="{4FFF2BF5-7DCE-48A2-A6A8-D25784BEAD7F}"/>
                </a:ext>
              </a:extLst>
            </p:cNvPr>
            <p:cNvGrpSpPr/>
            <p:nvPr/>
          </p:nvGrpSpPr>
          <p:grpSpPr>
            <a:xfrm>
              <a:off x="2475920" y="2643669"/>
              <a:ext cx="1461656" cy="1644976"/>
              <a:chOff x="2475920" y="2643669"/>
              <a:chExt cx="1461656" cy="1644976"/>
            </a:xfrm>
          </p:grpSpPr>
          <p:sp>
            <p:nvSpPr>
              <p:cNvPr id="26" name="Hexagon 25">
                <a:extLst>
                  <a:ext uri="{FF2B5EF4-FFF2-40B4-BE49-F238E27FC236}">
                    <a16:creationId xmlns:a16="http://schemas.microsoft.com/office/drawing/2014/main" id="{970DCA0A-1A91-418A-9A44-07F0544F1A21}"/>
                  </a:ext>
                </a:extLst>
              </p:cNvPr>
              <p:cNvSpPr/>
              <p:nvPr/>
            </p:nvSpPr>
            <p:spPr>
              <a:xfrm rot="5400000">
                <a:off x="2384260" y="2735329"/>
                <a:ext cx="1644976" cy="1461656"/>
              </a:xfrm>
              <a:prstGeom prst="hexagon">
                <a:avLst>
                  <a:gd name="adj" fmla="val 29068"/>
                  <a:gd name="vf" fmla="val 115470"/>
                </a:avLst>
              </a:prstGeom>
              <a:solidFill>
                <a:srgbClr val="FDC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9FE94867-3515-4C32-8C5A-04B7131F3F3C}"/>
                  </a:ext>
                </a:extLst>
              </p:cNvPr>
              <p:cNvSpPr/>
              <p:nvPr/>
            </p:nvSpPr>
            <p:spPr>
              <a:xfrm rot="5400000">
                <a:off x="2772525" y="3123593"/>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FDB90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4" name="TextBox 23">
              <a:extLst>
                <a:ext uri="{FF2B5EF4-FFF2-40B4-BE49-F238E27FC236}">
                  <a16:creationId xmlns:a16="http://schemas.microsoft.com/office/drawing/2014/main" id="{059FFF33-85AA-442D-B076-45B29FE832B9}"/>
                </a:ext>
              </a:extLst>
            </p:cNvPr>
            <p:cNvSpPr txBox="1"/>
            <p:nvPr/>
          </p:nvSpPr>
          <p:spPr>
            <a:xfrm>
              <a:off x="2871849" y="2666106"/>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03</a:t>
              </a:r>
            </a:p>
          </p:txBody>
        </p:sp>
        <p:sp>
          <p:nvSpPr>
            <p:cNvPr id="25" name="TextBox 24">
              <a:extLst>
                <a:ext uri="{FF2B5EF4-FFF2-40B4-BE49-F238E27FC236}">
                  <a16:creationId xmlns:a16="http://schemas.microsoft.com/office/drawing/2014/main" id="{83D3E5CB-A3D0-40B3-AEC1-1BA6A31B24F2}"/>
                </a:ext>
              </a:extLst>
            </p:cNvPr>
            <p:cNvSpPr txBox="1"/>
            <p:nvPr/>
          </p:nvSpPr>
          <p:spPr>
            <a:xfrm>
              <a:off x="2468822" y="3252633"/>
              <a:ext cx="1507432" cy="369332"/>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Encounter</a:t>
              </a:r>
              <a:endParaRPr lang="en-US" sz="16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grpSp>
      <p:grpSp>
        <p:nvGrpSpPr>
          <p:cNvPr id="28" name="Group 27">
            <a:extLst>
              <a:ext uri="{FF2B5EF4-FFF2-40B4-BE49-F238E27FC236}">
                <a16:creationId xmlns:a16="http://schemas.microsoft.com/office/drawing/2014/main" id="{D0D55D38-E03A-40C0-AECC-B3B02DB611DC}"/>
              </a:ext>
            </a:extLst>
          </p:cNvPr>
          <p:cNvGrpSpPr/>
          <p:nvPr/>
        </p:nvGrpSpPr>
        <p:grpSpPr>
          <a:xfrm>
            <a:off x="3865419" y="2643669"/>
            <a:ext cx="1828800" cy="1644976"/>
            <a:chOff x="3865419" y="2643669"/>
            <a:chExt cx="1828800" cy="1644976"/>
          </a:xfrm>
        </p:grpSpPr>
        <p:grpSp>
          <p:nvGrpSpPr>
            <p:cNvPr id="29" name="Group 28">
              <a:extLst>
                <a:ext uri="{FF2B5EF4-FFF2-40B4-BE49-F238E27FC236}">
                  <a16:creationId xmlns:a16="http://schemas.microsoft.com/office/drawing/2014/main" id="{879F2CF5-269B-46D1-9149-8EBC3B2508B9}"/>
                </a:ext>
              </a:extLst>
            </p:cNvPr>
            <p:cNvGrpSpPr/>
            <p:nvPr/>
          </p:nvGrpSpPr>
          <p:grpSpPr>
            <a:xfrm>
              <a:off x="4058803" y="2643669"/>
              <a:ext cx="1461657" cy="1644976"/>
              <a:chOff x="4058803" y="2643669"/>
              <a:chExt cx="1461657" cy="1644976"/>
            </a:xfrm>
          </p:grpSpPr>
          <p:sp>
            <p:nvSpPr>
              <p:cNvPr id="32" name="Hexagon 31">
                <a:extLst>
                  <a:ext uri="{FF2B5EF4-FFF2-40B4-BE49-F238E27FC236}">
                    <a16:creationId xmlns:a16="http://schemas.microsoft.com/office/drawing/2014/main" id="{1CC51A66-708E-4619-A46C-1BCF5ADCB91D}"/>
                  </a:ext>
                </a:extLst>
              </p:cNvPr>
              <p:cNvSpPr/>
              <p:nvPr/>
            </p:nvSpPr>
            <p:spPr>
              <a:xfrm rot="5400000">
                <a:off x="3967144" y="2735329"/>
                <a:ext cx="1644976" cy="1461656"/>
              </a:xfrm>
              <a:prstGeom prst="hexagon">
                <a:avLst>
                  <a:gd name="adj" fmla="val 29068"/>
                  <a:gd name="vf" fmla="val 115470"/>
                </a:avLst>
              </a:prstGeom>
              <a:solidFill>
                <a:srgbClr val="ED3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7B7875B9-3715-474B-8E19-868FFBE467B5}"/>
                  </a:ext>
                </a:extLst>
              </p:cNvPr>
              <p:cNvSpPr/>
              <p:nvPr/>
            </p:nvSpPr>
            <p:spPr>
              <a:xfrm rot="5400000">
                <a:off x="4355408" y="3123592"/>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F873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0" name="TextBox 29">
              <a:extLst>
                <a:ext uri="{FF2B5EF4-FFF2-40B4-BE49-F238E27FC236}">
                  <a16:creationId xmlns:a16="http://schemas.microsoft.com/office/drawing/2014/main" id="{A8A7F166-D6EE-4073-8E38-894E112BFEE6}"/>
                </a:ext>
              </a:extLst>
            </p:cNvPr>
            <p:cNvSpPr txBox="1"/>
            <p:nvPr/>
          </p:nvSpPr>
          <p:spPr>
            <a:xfrm>
              <a:off x="4428093" y="2733828"/>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04</a:t>
              </a:r>
            </a:p>
          </p:txBody>
        </p:sp>
        <p:sp>
          <p:nvSpPr>
            <p:cNvPr id="31" name="TextBox 30">
              <a:extLst>
                <a:ext uri="{FF2B5EF4-FFF2-40B4-BE49-F238E27FC236}">
                  <a16:creationId xmlns:a16="http://schemas.microsoft.com/office/drawing/2014/main" id="{9D76CE37-2D86-490F-8DA6-83B525BEACA4}"/>
                </a:ext>
              </a:extLst>
            </p:cNvPr>
            <p:cNvSpPr txBox="1"/>
            <p:nvPr/>
          </p:nvSpPr>
          <p:spPr>
            <a:xfrm>
              <a:off x="3865419" y="3306553"/>
              <a:ext cx="1828800"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Medical Coding</a:t>
              </a:r>
            </a:p>
          </p:txBody>
        </p:sp>
      </p:grpSp>
      <p:grpSp>
        <p:nvGrpSpPr>
          <p:cNvPr id="34" name="Group 33">
            <a:extLst>
              <a:ext uri="{FF2B5EF4-FFF2-40B4-BE49-F238E27FC236}">
                <a16:creationId xmlns:a16="http://schemas.microsoft.com/office/drawing/2014/main" id="{B8E8E156-F41D-4EEF-AC63-08888CCF8A00}"/>
              </a:ext>
            </a:extLst>
          </p:cNvPr>
          <p:cNvGrpSpPr/>
          <p:nvPr/>
        </p:nvGrpSpPr>
        <p:grpSpPr>
          <a:xfrm>
            <a:off x="4752109" y="1313633"/>
            <a:ext cx="1634836" cy="1644976"/>
            <a:chOff x="4752109" y="1313633"/>
            <a:chExt cx="1634836" cy="1644976"/>
          </a:xfrm>
        </p:grpSpPr>
        <p:grpSp>
          <p:nvGrpSpPr>
            <p:cNvPr id="35" name="Group 34">
              <a:extLst>
                <a:ext uri="{FF2B5EF4-FFF2-40B4-BE49-F238E27FC236}">
                  <a16:creationId xmlns:a16="http://schemas.microsoft.com/office/drawing/2014/main" id="{9891019D-3515-460E-B78A-740B8B4807DB}"/>
                </a:ext>
              </a:extLst>
            </p:cNvPr>
            <p:cNvGrpSpPr/>
            <p:nvPr/>
          </p:nvGrpSpPr>
          <p:grpSpPr>
            <a:xfrm>
              <a:off x="4849820" y="1313633"/>
              <a:ext cx="1462082" cy="1644976"/>
              <a:chOff x="4849820" y="1313633"/>
              <a:chExt cx="1462082" cy="1644976"/>
            </a:xfrm>
          </p:grpSpPr>
          <p:sp>
            <p:nvSpPr>
              <p:cNvPr id="38" name="Hexagon 37">
                <a:extLst>
                  <a:ext uri="{FF2B5EF4-FFF2-40B4-BE49-F238E27FC236}">
                    <a16:creationId xmlns:a16="http://schemas.microsoft.com/office/drawing/2014/main" id="{FE3672F5-643B-4A31-B428-A58CD7F61A0F}"/>
                  </a:ext>
                </a:extLst>
              </p:cNvPr>
              <p:cNvSpPr/>
              <p:nvPr/>
            </p:nvSpPr>
            <p:spPr>
              <a:xfrm rot="5400000">
                <a:off x="4758586" y="1405293"/>
                <a:ext cx="1644976" cy="1461656"/>
              </a:xfrm>
              <a:prstGeom prst="hexagon">
                <a:avLst>
                  <a:gd name="adj" fmla="val 29068"/>
                  <a:gd name="vf" fmla="val 115470"/>
                </a:avLst>
              </a:prstGeom>
              <a:solidFill>
                <a:srgbClr val="DD1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9A66A0FC-2AD2-434F-AB27-315E1C2B1976}"/>
                  </a:ext>
                </a:extLst>
              </p:cNvPr>
              <p:cNvSpPr/>
              <p:nvPr/>
            </p:nvSpPr>
            <p:spPr>
              <a:xfrm rot="5400000">
                <a:off x="5146425" y="179355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E747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6" name="TextBox 35">
              <a:extLst>
                <a:ext uri="{FF2B5EF4-FFF2-40B4-BE49-F238E27FC236}">
                  <a16:creationId xmlns:a16="http://schemas.microsoft.com/office/drawing/2014/main" id="{B685B383-2351-49B9-96CC-A9702E2FA231}"/>
                </a:ext>
              </a:extLst>
            </p:cNvPr>
            <p:cNvSpPr txBox="1"/>
            <p:nvPr/>
          </p:nvSpPr>
          <p:spPr>
            <a:xfrm>
              <a:off x="5225296" y="1427640"/>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05</a:t>
              </a:r>
            </a:p>
          </p:txBody>
        </p:sp>
        <p:sp>
          <p:nvSpPr>
            <p:cNvPr id="37" name="TextBox 36">
              <a:extLst>
                <a:ext uri="{FF2B5EF4-FFF2-40B4-BE49-F238E27FC236}">
                  <a16:creationId xmlns:a16="http://schemas.microsoft.com/office/drawing/2014/main" id="{20576BAC-D78C-4E0C-BD6F-A4476C6E6396}"/>
                </a:ext>
              </a:extLst>
            </p:cNvPr>
            <p:cNvSpPr txBox="1"/>
            <p:nvPr/>
          </p:nvSpPr>
          <p:spPr>
            <a:xfrm>
              <a:off x="4752109" y="1944773"/>
              <a:ext cx="1634836"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Claim Submission</a:t>
              </a:r>
            </a:p>
          </p:txBody>
        </p:sp>
      </p:grpSp>
      <p:grpSp>
        <p:nvGrpSpPr>
          <p:cNvPr id="40" name="Group 39">
            <a:extLst>
              <a:ext uri="{FF2B5EF4-FFF2-40B4-BE49-F238E27FC236}">
                <a16:creationId xmlns:a16="http://schemas.microsoft.com/office/drawing/2014/main" id="{364BE56A-2B9A-4D88-8B7F-8ACD4A238397}"/>
              </a:ext>
            </a:extLst>
          </p:cNvPr>
          <p:cNvGrpSpPr/>
          <p:nvPr/>
        </p:nvGrpSpPr>
        <p:grpSpPr>
          <a:xfrm>
            <a:off x="6422317" y="1313633"/>
            <a:ext cx="1462508" cy="1644976"/>
            <a:chOff x="6422317" y="1313633"/>
            <a:chExt cx="1462508" cy="1644976"/>
          </a:xfrm>
        </p:grpSpPr>
        <p:grpSp>
          <p:nvGrpSpPr>
            <p:cNvPr id="41" name="Group 40">
              <a:extLst>
                <a:ext uri="{FF2B5EF4-FFF2-40B4-BE49-F238E27FC236}">
                  <a16:creationId xmlns:a16="http://schemas.microsoft.com/office/drawing/2014/main" id="{E657B717-EAA5-440D-BB17-8F2B4EA6A784}"/>
                </a:ext>
              </a:extLst>
            </p:cNvPr>
            <p:cNvGrpSpPr/>
            <p:nvPr/>
          </p:nvGrpSpPr>
          <p:grpSpPr>
            <a:xfrm>
              <a:off x="6422317" y="1313633"/>
              <a:ext cx="1462508" cy="1644976"/>
              <a:chOff x="6422317" y="1313633"/>
              <a:chExt cx="1462508" cy="1644976"/>
            </a:xfrm>
          </p:grpSpPr>
          <p:sp>
            <p:nvSpPr>
              <p:cNvPr id="44" name="Hexagon 43">
                <a:extLst>
                  <a:ext uri="{FF2B5EF4-FFF2-40B4-BE49-F238E27FC236}">
                    <a16:creationId xmlns:a16="http://schemas.microsoft.com/office/drawing/2014/main" id="{11E89663-2280-41EB-A09E-46B798D9D458}"/>
                  </a:ext>
                </a:extLst>
              </p:cNvPr>
              <p:cNvSpPr/>
              <p:nvPr/>
            </p:nvSpPr>
            <p:spPr>
              <a:xfrm rot="5400000">
                <a:off x="6331509" y="1405293"/>
                <a:ext cx="1644976" cy="1461656"/>
              </a:xfrm>
              <a:prstGeom prst="hexagon">
                <a:avLst>
                  <a:gd name="adj" fmla="val 29068"/>
                  <a:gd name="vf" fmla="val 115470"/>
                </a:avLst>
              </a:prstGeom>
              <a:solidFill>
                <a:srgbClr val="B37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94B03669-A11E-4E19-8F47-4F4E0FC8E3C1}"/>
                  </a:ext>
                </a:extLst>
              </p:cNvPr>
              <p:cNvSpPr/>
              <p:nvPr/>
            </p:nvSpPr>
            <p:spPr>
              <a:xfrm rot="5400000">
                <a:off x="6718922" y="179355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9E4D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extBox 41">
              <a:extLst>
                <a:ext uri="{FF2B5EF4-FFF2-40B4-BE49-F238E27FC236}">
                  <a16:creationId xmlns:a16="http://schemas.microsoft.com/office/drawing/2014/main" id="{A875684F-10FC-4E64-8F3E-C7FAE24C6381}"/>
                </a:ext>
              </a:extLst>
            </p:cNvPr>
            <p:cNvSpPr txBox="1"/>
            <p:nvPr/>
          </p:nvSpPr>
          <p:spPr>
            <a:xfrm>
              <a:off x="6819743" y="1413786"/>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06</a:t>
              </a:r>
            </a:p>
          </p:txBody>
        </p:sp>
        <p:sp>
          <p:nvSpPr>
            <p:cNvPr id="43" name="TextBox 42">
              <a:extLst>
                <a:ext uri="{FF2B5EF4-FFF2-40B4-BE49-F238E27FC236}">
                  <a16:creationId xmlns:a16="http://schemas.microsoft.com/office/drawing/2014/main" id="{1D848C61-E40E-41DE-B72A-D74475BB2F34}"/>
                </a:ext>
              </a:extLst>
            </p:cNvPr>
            <p:cNvSpPr txBox="1"/>
            <p:nvPr/>
          </p:nvSpPr>
          <p:spPr>
            <a:xfrm>
              <a:off x="6523427" y="1925782"/>
              <a:ext cx="1332100"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Payment Posting </a:t>
              </a:r>
            </a:p>
          </p:txBody>
        </p:sp>
      </p:grpSp>
      <p:grpSp>
        <p:nvGrpSpPr>
          <p:cNvPr id="46" name="Group 45">
            <a:extLst>
              <a:ext uri="{FF2B5EF4-FFF2-40B4-BE49-F238E27FC236}">
                <a16:creationId xmlns:a16="http://schemas.microsoft.com/office/drawing/2014/main" id="{F3FA406E-D283-45A2-8403-49E6CBA1319C}"/>
              </a:ext>
            </a:extLst>
          </p:cNvPr>
          <p:cNvGrpSpPr/>
          <p:nvPr/>
        </p:nvGrpSpPr>
        <p:grpSpPr>
          <a:xfrm>
            <a:off x="7223719" y="2643668"/>
            <a:ext cx="1461656" cy="1644976"/>
            <a:chOff x="7223719" y="2643668"/>
            <a:chExt cx="1461656" cy="1644976"/>
          </a:xfrm>
        </p:grpSpPr>
        <p:grpSp>
          <p:nvGrpSpPr>
            <p:cNvPr id="47" name="Group 46">
              <a:extLst>
                <a:ext uri="{FF2B5EF4-FFF2-40B4-BE49-F238E27FC236}">
                  <a16:creationId xmlns:a16="http://schemas.microsoft.com/office/drawing/2014/main" id="{AD3C61D1-63CD-4568-A57E-A10AE7533E84}"/>
                </a:ext>
              </a:extLst>
            </p:cNvPr>
            <p:cNvGrpSpPr/>
            <p:nvPr/>
          </p:nvGrpSpPr>
          <p:grpSpPr>
            <a:xfrm>
              <a:off x="7223719" y="2643668"/>
              <a:ext cx="1461656" cy="1644976"/>
              <a:chOff x="7223719" y="2643668"/>
              <a:chExt cx="1461656" cy="1644976"/>
            </a:xfrm>
          </p:grpSpPr>
          <p:sp>
            <p:nvSpPr>
              <p:cNvPr id="50" name="Hexagon 49">
                <a:extLst>
                  <a:ext uri="{FF2B5EF4-FFF2-40B4-BE49-F238E27FC236}">
                    <a16:creationId xmlns:a16="http://schemas.microsoft.com/office/drawing/2014/main" id="{BBB9AE61-C79E-480A-8308-5340825E7408}"/>
                  </a:ext>
                </a:extLst>
              </p:cNvPr>
              <p:cNvSpPr/>
              <p:nvPr/>
            </p:nvSpPr>
            <p:spPr>
              <a:xfrm rot="5400000">
                <a:off x="7132059" y="2735328"/>
                <a:ext cx="1644976" cy="1461656"/>
              </a:xfrm>
              <a:prstGeom prst="hexagon">
                <a:avLst>
                  <a:gd name="adj" fmla="val 29068"/>
                  <a:gd name="vf" fmla="val 115470"/>
                </a:avLst>
              </a:prstGeom>
              <a:solidFill>
                <a:srgbClr val="07E3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C2EE2993-5F35-476E-B56A-56376ED1BB2B}"/>
                  </a:ext>
                </a:extLst>
              </p:cNvPr>
              <p:cNvSpPr/>
              <p:nvPr/>
            </p:nvSpPr>
            <p:spPr>
              <a:xfrm rot="5400000">
                <a:off x="7520324" y="3111288"/>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rgbClr val="06BE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8" name="TextBox 47">
              <a:extLst>
                <a:ext uri="{FF2B5EF4-FFF2-40B4-BE49-F238E27FC236}">
                  <a16:creationId xmlns:a16="http://schemas.microsoft.com/office/drawing/2014/main" id="{2F15EB65-9617-46BA-883A-1CF9E95A46FC}"/>
                </a:ext>
              </a:extLst>
            </p:cNvPr>
            <p:cNvSpPr txBox="1"/>
            <p:nvPr/>
          </p:nvSpPr>
          <p:spPr>
            <a:xfrm>
              <a:off x="7598223" y="2692265"/>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07</a:t>
              </a:r>
            </a:p>
          </p:txBody>
        </p:sp>
        <p:sp>
          <p:nvSpPr>
            <p:cNvPr id="49" name="TextBox 48">
              <a:extLst>
                <a:ext uri="{FF2B5EF4-FFF2-40B4-BE49-F238E27FC236}">
                  <a16:creationId xmlns:a16="http://schemas.microsoft.com/office/drawing/2014/main" id="{2CFDDB9A-D687-4DC4-B865-43A1ABF0696F}"/>
                </a:ext>
              </a:extLst>
            </p:cNvPr>
            <p:cNvSpPr txBox="1"/>
            <p:nvPr/>
          </p:nvSpPr>
          <p:spPr>
            <a:xfrm>
              <a:off x="7300317" y="3189818"/>
              <a:ext cx="1317210"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AR-Follow-up</a:t>
              </a:r>
            </a:p>
          </p:txBody>
        </p:sp>
      </p:grpSp>
      <p:grpSp>
        <p:nvGrpSpPr>
          <p:cNvPr id="52" name="Group 51">
            <a:extLst>
              <a:ext uri="{FF2B5EF4-FFF2-40B4-BE49-F238E27FC236}">
                <a16:creationId xmlns:a16="http://schemas.microsoft.com/office/drawing/2014/main" id="{3ECCE049-F9F0-4913-A2FF-8D13B1B5A3A8}"/>
              </a:ext>
            </a:extLst>
          </p:cNvPr>
          <p:cNvGrpSpPr/>
          <p:nvPr/>
        </p:nvGrpSpPr>
        <p:grpSpPr>
          <a:xfrm>
            <a:off x="6410652" y="3973703"/>
            <a:ext cx="1461656" cy="1644976"/>
            <a:chOff x="6410652" y="3973703"/>
            <a:chExt cx="1461656" cy="1644976"/>
          </a:xfrm>
          <a:solidFill>
            <a:srgbClr val="00B050"/>
          </a:solidFill>
        </p:grpSpPr>
        <p:grpSp>
          <p:nvGrpSpPr>
            <p:cNvPr id="53" name="Group 52">
              <a:extLst>
                <a:ext uri="{FF2B5EF4-FFF2-40B4-BE49-F238E27FC236}">
                  <a16:creationId xmlns:a16="http://schemas.microsoft.com/office/drawing/2014/main" id="{AA94583E-03B6-4D3F-BFC3-06453D48AE4B}"/>
                </a:ext>
              </a:extLst>
            </p:cNvPr>
            <p:cNvGrpSpPr/>
            <p:nvPr/>
          </p:nvGrpSpPr>
          <p:grpSpPr>
            <a:xfrm>
              <a:off x="6410652" y="3973703"/>
              <a:ext cx="1461656" cy="1644976"/>
              <a:chOff x="6410652" y="3973703"/>
              <a:chExt cx="1461656" cy="1644976"/>
            </a:xfrm>
            <a:grpFill/>
          </p:grpSpPr>
          <p:sp>
            <p:nvSpPr>
              <p:cNvPr id="56" name="Hexagon 55">
                <a:extLst>
                  <a:ext uri="{FF2B5EF4-FFF2-40B4-BE49-F238E27FC236}">
                    <a16:creationId xmlns:a16="http://schemas.microsoft.com/office/drawing/2014/main" id="{B22FCEEA-5DA3-4E03-AF95-99318627151C}"/>
                  </a:ext>
                </a:extLst>
              </p:cNvPr>
              <p:cNvSpPr/>
              <p:nvPr/>
            </p:nvSpPr>
            <p:spPr>
              <a:xfrm rot="5400000">
                <a:off x="6318992" y="4065363"/>
                <a:ext cx="1644976" cy="1461656"/>
              </a:xfrm>
              <a:prstGeom prst="hexagon">
                <a:avLst>
                  <a:gd name="adj" fmla="val 29068"/>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8D33FDA-6597-4068-87EA-B30BC8EEFDAE}"/>
                  </a:ext>
                </a:extLst>
              </p:cNvPr>
              <p:cNvSpPr/>
              <p:nvPr/>
            </p:nvSpPr>
            <p:spPr>
              <a:xfrm rot="5400000">
                <a:off x="6707257" y="4453380"/>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4" name="TextBox 53">
              <a:extLst>
                <a:ext uri="{FF2B5EF4-FFF2-40B4-BE49-F238E27FC236}">
                  <a16:creationId xmlns:a16="http://schemas.microsoft.com/office/drawing/2014/main" id="{5D8C52FC-95F4-4BE3-B61A-102A7E4BCD3B}"/>
                </a:ext>
              </a:extLst>
            </p:cNvPr>
            <p:cNvSpPr txBox="1"/>
            <p:nvPr/>
          </p:nvSpPr>
          <p:spPr>
            <a:xfrm>
              <a:off x="6819744" y="4174453"/>
              <a:ext cx="667657" cy="523220"/>
            </a:xfrm>
            <a:prstGeom prst="rect">
              <a:avLst/>
            </a:prstGeom>
            <a:grp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08</a:t>
              </a:r>
            </a:p>
          </p:txBody>
        </p:sp>
        <p:sp>
          <p:nvSpPr>
            <p:cNvPr id="55" name="TextBox 54">
              <a:extLst>
                <a:ext uri="{FF2B5EF4-FFF2-40B4-BE49-F238E27FC236}">
                  <a16:creationId xmlns:a16="http://schemas.microsoft.com/office/drawing/2014/main" id="{D716CDAB-9C83-4AE9-8AAF-792D0B8C6BA3}"/>
                </a:ext>
              </a:extLst>
            </p:cNvPr>
            <p:cNvSpPr txBox="1"/>
            <p:nvPr/>
          </p:nvSpPr>
          <p:spPr>
            <a:xfrm>
              <a:off x="6536838" y="4578855"/>
              <a:ext cx="1125270" cy="646331"/>
            </a:xfrm>
            <a:prstGeom prst="rect">
              <a:avLst/>
            </a:prstGeom>
            <a:grp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Patient Billing </a:t>
              </a:r>
            </a:p>
          </p:txBody>
        </p:sp>
      </p:grpSp>
      <p:grpSp>
        <p:nvGrpSpPr>
          <p:cNvPr id="58" name="Group 57">
            <a:extLst>
              <a:ext uri="{FF2B5EF4-FFF2-40B4-BE49-F238E27FC236}">
                <a16:creationId xmlns:a16="http://schemas.microsoft.com/office/drawing/2014/main" id="{14E9BCCC-0A5D-40BE-8335-F797AC06F4EB}"/>
              </a:ext>
            </a:extLst>
          </p:cNvPr>
          <p:cNvGrpSpPr/>
          <p:nvPr/>
        </p:nvGrpSpPr>
        <p:grpSpPr>
          <a:xfrm>
            <a:off x="7051964" y="5303738"/>
            <a:ext cx="1620981" cy="1644976"/>
            <a:chOff x="7051964" y="5303738"/>
            <a:chExt cx="1620981" cy="1644976"/>
          </a:xfrm>
        </p:grpSpPr>
        <p:grpSp>
          <p:nvGrpSpPr>
            <p:cNvPr id="59" name="Group 58">
              <a:extLst>
                <a:ext uri="{FF2B5EF4-FFF2-40B4-BE49-F238E27FC236}">
                  <a16:creationId xmlns:a16="http://schemas.microsoft.com/office/drawing/2014/main" id="{622297B7-7378-4A3C-A971-2AEB588D6E2C}"/>
                </a:ext>
              </a:extLst>
            </p:cNvPr>
            <p:cNvGrpSpPr/>
            <p:nvPr/>
          </p:nvGrpSpPr>
          <p:grpSpPr>
            <a:xfrm>
              <a:off x="7182600" y="5303738"/>
              <a:ext cx="1461656" cy="1644976"/>
              <a:chOff x="7182600" y="5303738"/>
              <a:chExt cx="1461656" cy="1644976"/>
            </a:xfrm>
          </p:grpSpPr>
          <p:sp>
            <p:nvSpPr>
              <p:cNvPr id="62" name="Hexagon 61">
                <a:extLst>
                  <a:ext uri="{FF2B5EF4-FFF2-40B4-BE49-F238E27FC236}">
                    <a16:creationId xmlns:a16="http://schemas.microsoft.com/office/drawing/2014/main" id="{D0D15112-1A44-4E09-A94A-54F4A43964AD}"/>
                  </a:ext>
                </a:extLst>
              </p:cNvPr>
              <p:cNvSpPr/>
              <p:nvPr/>
            </p:nvSpPr>
            <p:spPr>
              <a:xfrm rot="5400000">
                <a:off x="7090940" y="5395398"/>
                <a:ext cx="1644976" cy="1461656"/>
              </a:xfrm>
              <a:prstGeom prst="hexagon">
                <a:avLst>
                  <a:gd name="adj" fmla="val 29068"/>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9E5AC6E5-61B2-486C-82D2-D02E82D8FC53}"/>
                  </a:ext>
                </a:extLst>
              </p:cNvPr>
              <p:cNvSpPr/>
              <p:nvPr/>
            </p:nvSpPr>
            <p:spPr>
              <a:xfrm rot="5400000">
                <a:off x="7479205" y="5783166"/>
                <a:ext cx="868446" cy="1461656"/>
              </a:xfrm>
              <a:custGeom>
                <a:avLst/>
                <a:gdLst>
                  <a:gd name="connsiteX0" fmla="*/ 0 w 868446"/>
                  <a:gd name="connsiteY0" fmla="*/ 730828 h 1461656"/>
                  <a:gd name="connsiteX1" fmla="*/ 424874 w 868446"/>
                  <a:gd name="connsiteY1" fmla="*/ 0 h 1461656"/>
                  <a:gd name="connsiteX2" fmla="*/ 443572 w 868446"/>
                  <a:gd name="connsiteY2" fmla="*/ 0 h 1461656"/>
                  <a:gd name="connsiteX3" fmla="*/ 868446 w 868446"/>
                  <a:gd name="connsiteY3" fmla="*/ 730828 h 1461656"/>
                  <a:gd name="connsiteX4" fmla="*/ 443572 w 868446"/>
                  <a:gd name="connsiteY4" fmla="*/ 1461656 h 1461656"/>
                  <a:gd name="connsiteX5" fmla="*/ 424874 w 868446"/>
                  <a:gd name="connsiteY5" fmla="*/ 1461656 h 14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46" h="1461656">
                    <a:moveTo>
                      <a:pt x="0" y="730828"/>
                    </a:moveTo>
                    <a:lnTo>
                      <a:pt x="424874" y="0"/>
                    </a:lnTo>
                    <a:lnTo>
                      <a:pt x="443572" y="0"/>
                    </a:lnTo>
                    <a:lnTo>
                      <a:pt x="868446" y="730828"/>
                    </a:lnTo>
                    <a:lnTo>
                      <a:pt x="443572" y="1461656"/>
                    </a:lnTo>
                    <a:lnTo>
                      <a:pt x="424874" y="146165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0" name="TextBox 59">
              <a:extLst>
                <a:ext uri="{FF2B5EF4-FFF2-40B4-BE49-F238E27FC236}">
                  <a16:creationId xmlns:a16="http://schemas.microsoft.com/office/drawing/2014/main" id="{BE40338F-DC4B-4F5A-94BE-368F601E8AC3}"/>
                </a:ext>
              </a:extLst>
            </p:cNvPr>
            <p:cNvSpPr txBox="1"/>
            <p:nvPr/>
          </p:nvSpPr>
          <p:spPr>
            <a:xfrm>
              <a:off x="7566188" y="5381187"/>
              <a:ext cx="667657" cy="523220"/>
            </a:xfrm>
            <a:prstGeom prst="rect">
              <a:avLst/>
            </a:prstGeom>
            <a:noFill/>
          </p:spPr>
          <p:txBody>
            <a:bodyPr wrap="square" rtlCol="0">
              <a:spAutoFit/>
            </a:bodyPr>
            <a:lstStyle/>
            <a:p>
              <a:pPr algn="ctr"/>
              <a:r>
                <a:rPr lang="en-US" sz="2800"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09</a:t>
              </a:r>
            </a:p>
          </p:txBody>
        </p:sp>
        <p:sp>
          <p:nvSpPr>
            <p:cNvPr id="61" name="TextBox 60">
              <a:extLst>
                <a:ext uri="{FF2B5EF4-FFF2-40B4-BE49-F238E27FC236}">
                  <a16:creationId xmlns:a16="http://schemas.microsoft.com/office/drawing/2014/main" id="{06661FA9-9B81-49EB-BA44-0E0C296951CC}"/>
                </a:ext>
              </a:extLst>
            </p:cNvPr>
            <p:cNvSpPr txBox="1"/>
            <p:nvPr/>
          </p:nvSpPr>
          <p:spPr>
            <a:xfrm>
              <a:off x="7051964" y="5827888"/>
              <a:ext cx="1620981" cy="646331"/>
            </a:xfrm>
            <a:prstGeom prst="rect">
              <a:avLst/>
            </a:prstGeom>
            <a:noFill/>
          </p:spPr>
          <p:txBody>
            <a:bodyPr wrap="square" rtlCol="0">
              <a:spAutoFit/>
            </a:bodyPr>
            <a:lstStyle/>
            <a:p>
              <a:pPr algn="ctr"/>
              <a:r>
                <a:rPr lang="en-US" b="1"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Compliance And Audit </a:t>
              </a:r>
            </a:p>
          </p:txBody>
        </p:sp>
      </p:grpSp>
      <p:sp>
        <p:nvSpPr>
          <p:cNvPr id="64" name="TextBox 63">
            <a:extLst>
              <a:ext uri="{FF2B5EF4-FFF2-40B4-BE49-F238E27FC236}">
                <a16:creationId xmlns:a16="http://schemas.microsoft.com/office/drawing/2014/main" id="{CE525E70-7E66-4C22-B07E-69F2F77F16E9}"/>
              </a:ext>
            </a:extLst>
          </p:cNvPr>
          <p:cNvSpPr txBox="1"/>
          <p:nvPr/>
        </p:nvSpPr>
        <p:spPr>
          <a:xfrm>
            <a:off x="10681855" y="221672"/>
            <a:ext cx="942109" cy="6152687"/>
          </a:xfrm>
          <a:prstGeom prst="rect">
            <a:avLst/>
          </a:prstGeom>
          <a:solidFill>
            <a:srgbClr val="002060"/>
          </a:solidFill>
          <a:ln>
            <a:noFill/>
          </a:ln>
          <a:effectLst>
            <a:glow rad="228600">
              <a:schemeClr val="accent5">
                <a:satMod val="175000"/>
                <a:alpha val="40000"/>
              </a:schemeClr>
            </a:glow>
            <a:outerShdw blurRad="184150" dist="241300" dir="11520000" sx="110000" sy="110000" algn="ctr">
              <a:srgbClr val="000000">
                <a:alpha val="18000"/>
              </a:srgbClr>
            </a:outerShdw>
          </a:effectLst>
          <a:scene3d>
            <a:camera prst="obliqueBottomRight"/>
            <a:lightRig rig="flood" dir="t">
              <a:rot lat="0" lon="0" rev="13800000"/>
            </a:lightRig>
          </a:scene3d>
          <a:sp3d extrusionH="107950" prstMaterial="plastic">
            <a:bevelT w="82550" h="63500" prst="divot"/>
            <a:bevelB/>
          </a:sp3d>
        </p:spPr>
        <p:txBody>
          <a:bodyPr wrap="square" rtlCol="0">
            <a:spAutoFit/>
          </a:bodyPr>
          <a:lstStyle/>
          <a:p>
            <a:r>
              <a:rPr lang="en-US" sz="4400" b="1" dirty="0">
                <a:solidFill>
                  <a:srgbClr val="00B050"/>
                </a:solidFill>
              </a:rPr>
              <a:t>R</a:t>
            </a:r>
          </a:p>
          <a:p>
            <a:r>
              <a:rPr lang="en-US" sz="4400" b="1" dirty="0">
                <a:solidFill>
                  <a:srgbClr val="CCCC00"/>
                </a:solidFill>
              </a:rPr>
              <a:t>C</a:t>
            </a:r>
          </a:p>
          <a:p>
            <a:r>
              <a:rPr lang="en-US" sz="4400" b="1" dirty="0">
                <a:solidFill>
                  <a:srgbClr val="E2AC00"/>
                </a:solidFill>
              </a:rPr>
              <a:t>M</a:t>
            </a:r>
          </a:p>
          <a:p>
            <a:endParaRPr lang="en-US" sz="4400" b="1" dirty="0"/>
          </a:p>
          <a:p>
            <a:r>
              <a:rPr lang="en-US" sz="4400" b="1" dirty="0">
                <a:solidFill>
                  <a:srgbClr val="C00000"/>
                </a:solidFill>
              </a:rPr>
              <a:t>C</a:t>
            </a:r>
          </a:p>
          <a:p>
            <a:r>
              <a:rPr lang="en-US" sz="4400" b="1" dirty="0">
                <a:solidFill>
                  <a:srgbClr val="DD1D9A"/>
                </a:solidFill>
              </a:rPr>
              <a:t>Y</a:t>
            </a:r>
          </a:p>
          <a:p>
            <a:r>
              <a:rPr lang="en-US" sz="4400" b="1" dirty="0">
                <a:solidFill>
                  <a:srgbClr val="7030A0"/>
                </a:solidFill>
              </a:rPr>
              <a:t>C</a:t>
            </a:r>
          </a:p>
          <a:p>
            <a:r>
              <a:rPr lang="en-US" sz="4400" b="1" dirty="0">
                <a:solidFill>
                  <a:srgbClr val="07E3D8"/>
                </a:solidFill>
              </a:rPr>
              <a:t>L</a:t>
            </a:r>
          </a:p>
          <a:p>
            <a:r>
              <a:rPr lang="en-US" sz="4400" b="1" dirty="0">
                <a:solidFill>
                  <a:srgbClr val="1930DD"/>
                </a:solidFill>
              </a:rPr>
              <a:t>E</a:t>
            </a:r>
          </a:p>
        </p:txBody>
      </p:sp>
    </p:spTree>
    <p:extLst>
      <p:ext uri="{BB962C8B-B14F-4D97-AF65-F5344CB8AC3E}">
        <p14:creationId xmlns:p14="http://schemas.microsoft.com/office/powerpoint/2010/main" val="19603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 fill="hold"/>
                                        <p:tgtEl>
                                          <p:spTgt spid="10"/>
                                        </p:tgtEl>
                                        <p:attrNameLst>
                                          <p:attrName>ppt_w</p:attrName>
                                        </p:attrNameLst>
                                      </p:cBhvr>
                                      <p:tavLst>
                                        <p:tav tm="0">
                                          <p:val>
                                            <p:fltVal val="0"/>
                                          </p:val>
                                        </p:tav>
                                        <p:tav tm="100000">
                                          <p:val>
                                            <p:strVal val="#ppt_w"/>
                                          </p:val>
                                        </p:tav>
                                      </p:tavLst>
                                    </p:anim>
                                    <p:anim calcmode="lin" valueType="num">
                                      <p:cBhvr>
                                        <p:cTn id="8" dur="2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200"/>
                            </p:stCondLst>
                            <p:childTnLst>
                              <p:par>
                                <p:cTn id="10" presetID="2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00" fill="hold"/>
                                        <p:tgtEl>
                                          <p:spTgt spid="16"/>
                                        </p:tgtEl>
                                        <p:attrNameLst>
                                          <p:attrName>ppt_w</p:attrName>
                                        </p:attrNameLst>
                                      </p:cBhvr>
                                      <p:tavLst>
                                        <p:tav tm="0">
                                          <p:val>
                                            <p:fltVal val="0"/>
                                          </p:val>
                                        </p:tav>
                                        <p:tav tm="100000">
                                          <p:val>
                                            <p:strVal val="#ppt_w"/>
                                          </p:val>
                                        </p:tav>
                                      </p:tavLst>
                                    </p:anim>
                                    <p:anim calcmode="lin" valueType="num">
                                      <p:cBhvr>
                                        <p:cTn id="13" dur="200" fill="hold"/>
                                        <p:tgtEl>
                                          <p:spTgt spid="16"/>
                                        </p:tgtEl>
                                        <p:attrNameLst>
                                          <p:attrName>ppt_h</p:attrName>
                                        </p:attrNameLst>
                                      </p:cBhvr>
                                      <p:tavLst>
                                        <p:tav tm="0">
                                          <p:val>
                                            <p:fltVal val="0"/>
                                          </p:val>
                                        </p:tav>
                                        <p:tav tm="100000">
                                          <p:val>
                                            <p:strVal val="#ppt_h"/>
                                          </p:val>
                                        </p:tav>
                                      </p:tavLst>
                                    </p:anim>
                                  </p:childTnLst>
                                </p:cTn>
                              </p:par>
                            </p:childTnLst>
                          </p:cTn>
                        </p:par>
                        <p:par>
                          <p:cTn id="14" fill="hold">
                            <p:stCondLst>
                              <p:cond delay="400"/>
                            </p:stCondLst>
                            <p:childTnLst>
                              <p:par>
                                <p:cTn id="15" presetID="23" presetClass="entr" presetSubtype="16"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200" fill="hold"/>
                                        <p:tgtEl>
                                          <p:spTgt spid="22"/>
                                        </p:tgtEl>
                                        <p:attrNameLst>
                                          <p:attrName>ppt_w</p:attrName>
                                        </p:attrNameLst>
                                      </p:cBhvr>
                                      <p:tavLst>
                                        <p:tav tm="0">
                                          <p:val>
                                            <p:fltVal val="0"/>
                                          </p:val>
                                        </p:tav>
                                        <p:tav tm="100000">
                                          <p:val>
                                            <p:strVal val="#ppt_w"/>
                                          </p:val>
                                        </p:tav>
                                      </p:tavLst>
                                    </p:anim>
                                    <p:anim calcmode="lin" valueType="num">
                                      <p:cBhvr>
                                        <p:cTn id="18" dur="200" fill="hold"/>
                                        <p:tgtEl>
                                          <p:spTgt spid="22"/>
                                        </p:tgtEl>
                                        <p:attrNameLst>
                                          <p:attrName>ppt_h</p:attrName>
                                        </p:attrNameLst>
                                      </p:cBhvr>
                                      <p:tavLst>
                                        <p:tav tm="0">
                                          <p:val>
                                            <p:fltVal val="0"/>
                                          </p:val>
                                        </p:tav>
                                        <p:tav tm="100000">
                                          <p:val>
                                            <p:strVal val="#ppt_h"/>
                                          </p:val>
                                        </p:tav>
                                      </p:tavLst>
                                    </p:anim>
                                  </p:childTnLst>
                                </p:cTn>
                              </p:par>
                            </p:childTnLst>
                          </p:cTn>
                        </p:par>
                        <p:par>
                          <p:cTn id="19" fill="hold">
                            <p:stCondLst>
                              <p:cond delay="600"/>
                            </p:stCondLst>
                            <p:childTnLst>
                              <p:par>
                                <p:cTn id="20" presetID="23" presetClass="entr" presetSubtype="16"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00" fill="hold"/>
                                        <p:tgtEl>
                                          <p:spTgt spid="28"/>
                                        </p:tgtEl>
                                        <p:attrNameLst>
                                          <p:attrName>ppt_w</p:attrName>
                                        </p:attrNameLst>
                                      </p:cBhvr>
                                      <p:tavLst>
                                        <p:tav tm="0">
                                          <p:val>
                                            <p:fltVal val="0"/>
                                          </p:val>
                                        </p:tav>
                                        <p:tav tm="100000">
                                          <p:val>
                                            <p:strVal val="#ppt_w"/>
                                          </p:val>
                                        </p:tav>
                                      </p:tavLst>
                                    </p:anim>
                                    <p:anim calcmode="lin" valueType="num">
                                      <p:cBhvr>
                                        <p:cTn id="23" dur="200" fill="hold"/>
                                        <p:tgtEl>
                                          <p:spTgt spid="28"/>
                                        </p:tgtEl>
                                        <p:attrNameLst>
                                          <p:attrName>ppt_h</p:attrName>
                                        </p:attrNameLst>
                                      </p:cBhvr>
                                      <p:tavLst>
                                        <p:tav tm="0">
                                          <p:val>
                                            <p:fltVal val="0"/>
                                          </p:val>
                                        </p:tav>
                                        <p:tav tm="100000">
                                          <p:val>
                                            <p:strVal val="#ppt_h"/>
                                          </p:val>
                                        </p:tav>
                                      </p:tavLst>
                                    </p:anim>
                                  </p:childTnLst>
                                </p:cTn>
                              </p:par>
                            </p:childTnLst>
                          </p:cTn>
                        </p:par>
                        <p:par>
                          <p:cTn id="24" fill="hold">
                            <p:stCondLst>
                              <p:cond delay="800"/>
                            </p:stCondLst>
                            <p:childTnLst>
                              <p:par>
                                <p:cTn id="25" presetID="23" presetClass="entr" presetSubtype="16"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200" fill="hold"/>
                                        <p:tgtEl>
                                          <p:spTgt spid="34"/>
                                        </p:tgtEl>
                                        <p:attrNameLst>
                                          <p:attrName>ppt_w</p:attrName>
                                        </p:attrNameLst>
                                      </p:cBhvr>
                                      <p:tavLst>
                                        <p:tav tm="0">
                                          <p:val>
                                            <p:fltVal val="0"/>
                                          </p:val>
                                        </p:tav>
                                        <p:tav tm="100000">
                                          <p:val>
                                            <p:strVal val="#ppt_w"/>
                                          </p:val>
                                        </p:tav>
                                      </p:tavLst>
                                    </p:anim>
                                    <p:anim calcmode="lin" valueType="num">
                                      <p:cBhvr>
                                        <p:cTn id="28" dur="200" fill="hold"/>
                                        <p:tgtEl>
                                          <p:spTgt spid="34"/>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ID="23" presetClass="entr" presetSubtype="16"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200" fill="hold"/>
                                        <p:tgtEl>
                                          <p:spTgt spid="40"/>
                                        </p:tgtEl>
                                        <p:attrNameLst>
                                          <p:attrName>ppt_w</p:attrName>
                                        </p:attrNameLst>
                                      </p:cBhvr>
                                      <p:tavLst>
                                        <p:tav tm="0">
                                          <p:val>
                                            <p:fltVal val="0"/>
                                          </p:val>
                                        </p:tav>
                                        <p:tav tm="100000">
                                          <p:val>
                                            <p:strVal val="#ppt_w"/>
                                          </p:val>
                                        </p:tav>
                                      </p:tavLst>
                                    </p:anim>
                                    <p:anim calcmode="lin" valueType="num">
                                      <p:cBhvr>
                                        <p:cTn id="33" dur="200" fill="hold"/>
                                        <p:tgtEl>
                                          <p:spTgt spid="40"/>
                                        </p:tgtEl>
                                        <p:attrNameLst>
                                          <p:attrName>ppt_h</p:attrName>
                                        </p:attrNameLst>
                                      </p:cBhvr>
                                      <p:tavLst>
                                        <p:tav tm="0">
                                          <p:val>
                                            <p:fltVal val="0"/>
                                          </p:val>
                                        </p:tav>
                                        <p:tav tm="100000">
                                          <p:val>
                                            <p:strVal val="#ppt_h"/>
                                          </p:val>
                                        </p:tav>
                                      </p:tavLst>
                                    </p:anim>
                                  </p:childTnLst>
                                </p:cTn>
                              </p:par>
                            </p:childTnLst>
                          </p:cTn>
                        </p:par>
                        <p:par>
                          <p:cTn id="34" fill="hold">
                            <p:stCondLst>
                              <p:cond delay="1200"/>
                            </p:stCondLst>
                            <p:childTnLst>
                              <p:par>
                                <p:cTn id="35" presetID="23" presetClass="entr" presetSubtype="16"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200" fill="hold"/>
                                        <p:tgtEl>
                                          <p:spTgt spid="46"/>
                                        </p:tgtEl>
                                        <p:attrNameLst>
                                          <p:attrName>ppt_w</p:attrName>
                                        </p:attrNameLst>
                                      </p:cBhvr>
                                      <p:tavLst>
                                        <p:tav tm="0">
                                          <p:val>
                                            <p:fltVal val="0"/>
                                          </p:val>
                                        </p:tav>
                                        <p:tav tm="100000">
                                          <p:val>
                                            <p:strVal val="#ppt_w"/>
                                          </p:val>
                                        </p:tav>
                                      </p:tavLst>
                                    </p:anim>
                                    <p:anim calcmode="lin" valueType="num">
                                      <p:cBhvr>
                                        <p:cTn id="38" dur="200" fill="hold"/>
                                        <p:tgtEl>
                                          <p:spTgt spid="46"/>
                                        </p:tgtEl>
                                        <p:attrNameLst>
                                          <p:attrName>ppt_h</p:attrName>
                                        </p:attrNameLst>
                                      </p:cBhvr>
                                      <p:tavLst>
                                        <p:tav tm="0">
                                          <p:val>
                                            <p:fltVal val="0"/>
                                          </p:val>
                                        </p:tav>
                                        <p:tav tm="100000">
                                          <p:val>
                                            <p:strVal val="#ppt_h"/>
                                          </p:val>
                                        </p:tav>
                                      </p:tavLst>
                                    </p:anim>
                                  </p:childTnLst>
                                </p:cTn>
                              </p:par>
                            </p:childTnLst>
                          </p:cTn>
                        </p:par>
                        <p:par>
                          <p:cTn id="39" fill="hold">
                            <p:stCondLst>
                              <p:cond delay="1400"/>
                            </p:stCondLst>
                            <p:childTnLst>
                              <p:par>
                                <p:cTn id="40" presetID="23" presetClass="entr" presetSubtype="16"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200" fill="hold"/>
                                        <p:tgtEl>
                                          <p:spTgt spid="52"/>
                                        </p:tgtEl>
                                        <p:attrNameLst>
                                          <p:attrName>ppt_w</p:attrName>
                                        </p:attrNameLst>
                                      </p:cBhvr>
                                      <p:tavLst>
                                        <p:tav tm="0">
                                          <p:val>
                                            <p:fltVal val="0"/>
                                          </p:val>
                                        </p:tav>
                                        <p:tav tm="100000">
                                          <p:val>
                                            <p:strVal val="#ppt_w"/>
                                          </p:val>
                                        </p:tav>
                                      </p:tavLst>
                                    </p:anim>
                                    <p:anim calcmode="lin" valueType="num">
                                      <p:cBhvr>
                                        <p:cTn id="43" dur="200" fill="hold"/>
                                        <p:tgtEl>
                                          <p:spTgt spid="52"/>
                                        </p:tgtEl>
                                        <p:attrNameLst>
                                          <p:attrName>ppt_h</p:attrName>
                                        </p:attrNameLst>
                                      </p:cBhvr>
                                      <p:tavLst>
                                        <p:tav tm="0">
                                          <p:val>
                                            <p:fltVal val="0"/>
                                          </p:val>
                                        </p:tav>
                                        <p:tav tm="100000">
                                          <p:val>
                                            <p:strVal val="#ppt_h"/>
                                          </p:val>
                                        </p:tav>
                                      </p:tavLst>
                                    </p:anim>
                                  </p:childTnLst>
                                </p:cTn>
                              </p:par>
                            </p:childTnLst>
                          </p:cTn>
                        </p:par>
                        <p:par>
                          <p:cTn id="44" fill="hold">
                            <p:stCondLst>
                              <p:cond delay="1600"/>
                            </p:stCondLst>
                            <p:childTnLst>
                              <p:par>
                                <p:cTn id="45" presetID="23" presetClass="entr" presetSubtype="16" fill="hold"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p:cTn id="47" dur="200" fill="hold"/>
                                        <p:tgtEl>
                                          <p:spTgt spid="58"/>
                                        </p:tgtEl>
                                        <p:attrNameLst>
                                          <p:attrName>ppt_w</p:attrName>
                                        </p:attrNameLst>
                                      </p:cBhvr>
                                      <p:tavLst>
                                        <p:tav tm="0">
                                          <p:val>
                                            <p:fltVal val="0"/>
                                          </p:val>
                                        </p:tav>
                                        <p:tav tm="100000">
                                          <p:val>
                                            <p:strVal val="#ppt_w"/>
                                          </p:val>
                                        </p:tav>
                                      </p:tavLst>
                                    </p:anim>
                                    <p:anim calcmode="lin" valueType="num">
                                      <p:cBhvr>
                                        <p:cTn id="48" dur="200" fill="hold"/>
                                        <p:tgtEl>
                                          <p:spTgt spid="58"/>
                                        </p:tgtEl>
                                        <p:attrNameLst>
                                          <p:attrName>ppt_h</p:attrName>
                                        </p:attrNameLst>
                                      </p:cBhvr>
                                      <p:tavLst>
                                        <p:tav tm="0">
                                          <p:val>
                                            <p:fltVal val="0"/>
                                          </p:val>
                                        </p:tav>
                                        <p:tav tm="100000">
                                          <p:val>
                                            <p:strVal val="#ppt_h"/>
                                          </p:val>
                                        </p:tav>
                                      </p:tavLst>
                                    </p:anim>
                                  </p:childTnLst>
                                </p:cTn>
                              </p:par>
                            </p:childTnLst>
                          </p:cTn>
                        </p:par>
                        <p:par>
                          <p:cTn id="49" fill="hold">
                            <p:stCondLst>
                              <p:cond delay="1800"/>
                            </p:stCondLst>
                            <p:childTnLst>
                              <p:par>
                                <p:cTn id="50" presetID="16" presetClass="entr" presetSubtype="21"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barn(inVertical)">
                                      <p:cBhvr>
                                        <p:cTn id="5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18" name="think-cell Slide" r:id="rId7" imgW="344" imgH="344" progId="TCLayout.ActiveDocument.1">
                  <p:embed/>
                </p:oleObj>
              </mc:Choice>
              <mc:Fallback>
                <p:oleObj name="think-cell Slide" r:id="rId7"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4"/>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1">
            <a:extLst>
              <a:ext uri="{FF2B5EF4-FFF2-40B4-BE49-F238E27FC236}">
                <a16:creationId xmlns:a16="http://schemas.microsoft.com/office/drawing/2014/main" id="{E6836BFA-5538-4513-9B75-F06B323E2F63}"/>
              </a:ext>
            </a:extLst>
          </p:cNvPr>
          <p:cNvSpPr>
            <a:spLocks noGrp="1"/>
          </p:cNvSpPr>
          <p:nvPr>
            <p:ph type="title"/>
          </p:nvPr>
        </p:nvSpPr>
        <p:spPr/>
        <p:txBody>
          <a:bodyPr numCol="1"/>
          <a:lstStyle/>
          <a:p>
            <a:r>
              <a:rPr lang="en-US" dirty="0"/>
              <a:t>Mood Board created with zoom</a:t>
            </a:r>
          </a:p>
        </p:txBody>
      </p:sp>
      <p:sp>
        <p:nvSpPr>
          <p:cNvPr id="18" name="Rectangle 17">
            <a:extLst>
              <a:ext uri="{FF2B5EF4-FFF2-40B4-BE49-F238E27FC236}">
                <a16:creationId xmlns:a16="http://schemas.microsoft.com/office/drawing/2014/main" id="{06C75056-6086-4A85-BB1D-7757954AFB36}"/>
              </a:ext>
            </a:extLst>
          </p:cNvPr>
          <p:cNvSpPr/>
          <p:nvPr/>
        </p:nvSpPr>
        <p:spPr>
          <a:xfrm>
            <a:off x="9671515" y="116572"/>
            <a:ext cx="131078" cy="131078"/>
          </a:xfrm>
          <a:prstGeom prst="rect">
            <a:avLst/>
          </a:prstGeom>
          <a:solidFill>
            <a:srgbClr val="DD712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Rectangle 18">
            <a:extLst>
              <a:ext uri="{FF2B5EF4-FFF2-40B4-BE49-F238E27FC236}">
                <a16:creationId xmlns:a16="http://schemas.microsoft.com/office/drawing/2014/main" id="{9823DFFA-1938-4738-B2F9-89F78B813D82}"/>
              </a:ext>
            </a:extLst>
          </p:cNvPr>
          <p:cNvSpPr/>
          <p:nvPr/>
        </p:nvSpPr>
        <p:spPr>
          <a:xfrm>
            <a:off x="10082132" y="116572"/>
            <a:ext cx="131078" cy="131078"/>
          </a:xfrm>
          <a:prstGeom prst="rect">
            <a:avLst/>
          </a:prstGeom>
          <a:solidFill>
            <a:srgbClr val="016D9F"/>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0" name="Rectangle 19">
            <a:extLst>
              <a:ext uri="{FF2B5EF4-FFF2-40B4-BE49-F238E27FC236}">
                <a16:creationId xmlns:a16="http://schemas.microsoft.com/office/drawing/2014/main" id="{773D9B9F-C669-40DE-854B-29A01F5F62B3}"/>
              </a:ext>
            </a:extLst>
          </p:cNvPr>
          <p:cNvSpPr/>
          <p:nvPr/>
        </p:nvSpPr>
        <p:spPr>
          <a:xfrm>
            <a:off x="10903366" y="116572"/>
            <a:ext cx="131078" cy="131078"/>
          </a:xfrm>
          <a:prstGeom prst="rect">
            <a:avLst/>
          </a:prstGeom>
          <a:solidFill>
            <a:srgbClr val="646EA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1" name="Rectangle 20">
            <a:extLst>
              <a:ext uri="{FF2B5EF4-FFF2-40B4-BE49-F238E27FC236}">
                <a16:creationId xmlns:a16="http://schemas.microsoft.com/office/drawing/2014/main" id="{F1D995EA-F028-446E-9DCB-E00BF6EDA545}"/>
              </a:ext>
            </a:extLst>
          </p:cNvPr>
          <p:cNvSpPr/>
          <p:nvPr/>
        </p:nvSpPr>
        <p:spPr>
          <a:xfrm>
            <a:off x="11313983" y="116572"/>
            <a:ext cx="131078" cy="131078"/>
          </a:xfrm>
          <a:prstGeom prst="rect">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2" name="Rectangle 21">
            <a:extLst>
              <a:ext uri="{FF2B5EF4-FFF2-40B4-BE49-F238E27FC236}">
                <a16:creationId xmlns:a16="http://schemas.microsoft.com/office/drawing/2014/main" id="{CE6F9ACA-9E4F-43DA-83B4-8BEE7B6EA12D}"/>
              </a:ext>
            </a:extLst>
          </p:cNvPr>
          <p:cNvSpPr/>
          <p:nvPr/>
        </p:nvSpPr>
        <p:spPr>
          <a:xfrm>
            <a:off x="11724598" y="116572"/>
            <a:ext cx="131078" cy="131078"/>
          </a:xfrm>
          <a:prstGeom prst="rect">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3" name="Rectangle 22">
            <a:extLst>
              <a:ext uri="{FF2B5EF4-FFF2-40B4-BE49-F238E27FC236}">
                <a16:creationId xmlns:a16="http://schemas.microsoft.com/office/drawing/2014/main" id="{21DD8646-D1B7-4D63-8E50-A6E449D95046}"/>
              </a:ext>
            </a:extLst>
          </p:cNvPr>
          <p:cNvSpPr/>
          <p:nvPr/>
        </p:nvSpPr>
        <p:spPr>
          <a:xfrm>
            <a:off x="10492749" y="116572"/>
            <a:ext cx="131078" cy="1310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4" name="TextBox 23">
            <a:extLst>
              <a:ext uri="{FF2B5EF4-FFF2-40B4-BE49-F238E27FC236}">
                <a16:creationId xmlns:a16="http://schemas.microsoft.com/office/drawing/2014/main" id="{A180BC78-EA0F-4D0B-85C2-CDA92F978662}"/>
              </a:ext>
            </a:extLst>
          </p:cNvPr>
          <p:cNvSpPr txBox="1"/>
          <p:nvPr/>
        </p:nvSpPr>
        <p:spPr>
          <a:xfrm>
            <a:off x="868680" y="817372"/>
            <a:ext cx="3576300" cy="215444"/>
          </a:xfrm>
          <a:prstGeom prst="rect">
            <a:avLst/>
          </a:prstGeom>
          <a:noFill/>
        </p:spPr>
        <p:txBody>
          <a:bodyPr wrap="none" lIns="0" tIns="0" rIns="0" bIns="0" numCol="1" rtlCol="0">
            <a:spAutoFit/>
          </a:bodyPr>
          <a:lstStyle/>
          <a:p>
            <a:r>
              <a:rPr lang="de-DE" altLang="de-DE" sz="1400" kern="0" dirty="0">
                <a:solidFill>
                  <a:schemeClr val="accent1"/>
                </a:solidFill>
              </a:rPr>
              <a:t>LOOK AND FEEL | SUBHEADLINE | ALLCAPS </a:t>
            </a:r>
          </a:p>
        </p:txBody>
      </p:sp>
      <p:sp>
        <p:nvSpPr>
          <p:cNvPr id="25" name="TextBox 24">
            <a:extLst>
              <a:ext uri="{FF2B5EF4-FFF2-40B4-BE49-F238E27FC236}">
                <a16:creationId xmlns:a16="http://schemas.microsoft.com/office/drawing/2014/main" id="{63A5D89F-7E4B-484F-80BF-9905E5C9AF78}"/>
              </a:ext>
            </a:extLst>
          </p:cNvPr>
          <p:cNvSpPr txBox="1"/>
          <p:nvPr/>
        </p:nvSpPr>
        <p:spPr>
          <a:xfrm>
            <a:off x="890451" y="1705667"/>
            <a:ext cx="1336904"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SECTION SLIDES</a:t>
            </a:r>
          </a:p>
        </p:txBody>
      </p:sp>
      <p:sp>
        <p:nvSpPr>
          <p:cNvPr id="26" name="TextBox 25">
            <a:extLst>
              <a:ext uri="{FF2B5EF4-FFF2-40B4-BE49-F238E27FC236}">
                <a16:creationId xmlns:a16="http://schemas.microsoft.com/office/drawing/2014/main" id="{F492D6CE-8AB5-46B4-8DCC-4CD105CE615F}"/>
              </a:ext>
            </a:extLst>
          </p:cNvPr>
          <p:cNvSpPr txBox="1"/>
          <p:nvPr/>
        </p:nvSpPr>
        <p:spPr>
          <a:xfrm>
            <a:off x="3581397" y="1705667"/>
            <a:ext cx="1638269"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PICTURE AND TEXT </a:t>
            </a:r>
          </a:p>
        </p:txBody>
      </p:sp>
      <p:sp>
        <p:nvSpPr>
          <p:cNvPr id="27" name="TextBox 26">
            <a:extLst>
              <a:ext uri="{FF2B5EF4-FFF2-40B4-BE49-F238E27FC236}">
                <a16:creationId xmlns:a16="http://schemas.microsoft.com/office/drawing/2014/main" id="{671384D8-4343-413E-8333-266639D85414}"/>
              </a:ext>
            </a:extLst>
          </p:cNvPr>
          <p:cNvSpPr txBox="1"/>
          <p:nvPr/>
        </p:nvSpPr>
        <p:spPr>
          <a:xfrm>
            <a:off x="7791469" y="1705667"/>
            <a:ext cx="2014975"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GRAPHICS AND CHARTS</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B1081732-B29C-427A-BB26-E7D808C36F7E}"/>
                  </a:ext>
                </a:extLst>
              </p:cNvPr>
              <p:cNvGraphicFramePr>
                <a:graphicFrameLocks noChangeAspect="1"/>
              </p:cNvGraphicFramePr>
              <p:nvPr>
                <p:extLst>
                  <p:ext uri="{D42A27DB-BD31-4B8C-83A1-F6EECF244321}">
                    <p14:modId xmlns:p14="http://schemas.microsoft.com/office/powerpoint/2010/main" val="992505223"/>
                  </p:ext>
                </p:extLst>
              </p:nvPr>
            </p:nvGraphicFramePr>
            <p:xfrm>
              <a:off x="3581397" y="2266950"/>
              <a:ext cx="3048000" cy="1714500"/>
            </p:xfrm>
            <a:graphic>
              <a:graphicData uri="http://schemas.microsoft.com/office/powerpoint/2016/sectionzoom">
                <psez:sectionZm>
                  <psez:sectionZmObj sectionId="{166B4E13-456F-4DE7-8043-47B198AC9D32}">
                    <psez:zmPr id="{DB5CE2D7-AF02-4156-A712-0C51BA2D760F}"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6" name="Section Zoom 5">
                <a:hlinkClick r:id="rId10" action="ppaction://hlinksldjump"/>
                <a:extLst>
                  <a:ext uri="{FF2B5EF4-FFF2-40B4-BE49-F238E27FC236}">
                    <a16:creationId xmlns:a16="http://schemas.microsoft.com/office/drawing/2014/main" id="{B1081732-B29C-427A-BB26-E7D808C36F7E}"/>
                  </a:ext>
                </a:extLst>
              </p:cNvPr>
              <p:cNvPicPr>
                <a:picLocks noGrp="1" noRot="1" noChangeAspect="1" noMove="1" noResize="1" noEditPoints="1" noAdjustHandles="1" noChangeArrowheads="1" noChangeShapeType="1"/>
              </p:cNvPicPr>
              <p:nvPr/>
            </p:nvPicPr>
            <p:blipFill>
              <a:blip r:embed="rId11"/>
              <a:stretch>
                <a:fillRect/>
              </a:stretch>
            </p:blipFill>
            <p:spPr>
              <a:xfrm>
                <a:off x="3581397" y="2266950"/>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DB52E6A-0FB6-42B7-A9B6-85F8DC9CB227}"/>
                  </a:ext>
                </a:extLst>
              </p:cNvPr>
              <p:cNvGraphicFramePr>
                <a:graphicFrameLocks noChangeAspect="1"/>
              </p:cNvGraphicFramePr>
              <p:nvPr>
                <p:extLst>
                  <p:ext uri="{D42A27DB-BD31-4B8C-83A1-F6EECF244321}">
                    <p14:modId xmlns:p14="http://schemas.microsoft.com/office/powerpoint/2010/main" val="3035342010"/>
                  </p:ext>
                </p:extLst>
              </p:nvPr>
            </p:nvGraphicFramePr>
            <p:xfrm>
              <a:off x="5166357" y="4106717"/>
              <a:ext cx="1463040" cy="822960"/>
            </p:xfrm>
            <a:graphic>
              <a:graphicData uri="http://schemas.microsoft.com/office/powerpoint/2016/sectionzoom">
                <psez:sectionZm>
                  <psez:sectionZmObj sectionId="{FD1E6B44-63E4-4285-A079-29EC5D274920}">
                    <psez:zmPr id="{D926C555-14A8-46F5-8AE6-0D11A2768BCA}" transitionDur="1000">
                      <p166:blipFill xmlns:p166="http://schemas.microsoft.com/office/powerpoint/2016/6/main">
                        <a:blip r:embed="rId12"/>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8" name="Section Zoom 7">
                <a:hlinkClick r:id="rId13" action="ppaction://hlinksldjump"/>
                <a:extLst>
                  <a:ext uri="{FF2B5EF4-FFF2-40B4-BE49-F238E27FC236}">
                    <a16:creationId xmlns:a16="http://schemas.microsoft.com/office/drawing/2014/main" id="{ADB52E6A-0FB6-42B7-A9B6-85F8DC9CB227}"/>
                  </a:ext>
                </a:extLst>
              </p:cNvPr>
              <p:cNvPicPr>
                <a:picLocks noGrp="1" noRot="1" noChangeAspect="1" noMove="1" noResize="1" noEditPoints="1" noAdjustHandles="1" noChangeArrowheads="1" noChangeShapeType="1"/>
              </p:cNvPicPr>
              <p:nvPr/>
            </p:nvPicPr>
            <p:blipFill>
              <a:blip r:embed="rId14"/>
              <a:stretch>
                <a:fillRect/>
              </a:stretch>
            </p:blipFill>
            <p:spPr>
              <a:xfrm>
                <a:off x="516635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134683BA-80C1-4EEF-871C-B39884977080}"/>
                  </a:ext>
                </a:extLst>
              </p:cNvPr>
              <p:cNvGraphicFramePr>
                <a:graphicFrameLocks noChangeAspect="1"/>
              </p:cNvGraphicFramePr>
              <p:nvPr>
                <p:extLst>
                  <p:ext uri="{D42A27DB-BD31-4B8C-83A1-F6EECF244321}">
                    <p14:modId xmlns:p14="http://schemas.microsoft.com/office/powerpoint/2010/main" val="1544668425"/>
                  </p:ext>
                </p:extLst>
              </p:nvPr>
            </p:nvGraphicFramePr>
            <p:xfrm>
              <a:off x="3581397" y="5054944"/>
              <a:ext cx="1463040" cy="822960"/>
            </p:xfrm>
            <a:graphic>
              <a:graphicData uri="http://schemas.microsoft.com/office/powerpoint/2016/sectionzoom">
                <psez:sectionZm>
                  <psez:sectionZmObj sectionId="{BD0AB789-343F-4F3E-AB6C-9DEB37B93BF8}">
                    <psez:zmPr id="{B51BB371-3F87-41EB-AF53-9A10081CCEEB}" transitionDur="1000">
                      <p166:blipFill xmlns:p166="http://schemas.microsoft.com/office/powerpoint/2016/6/main">
                        <a:blip r:embed="rId15"/>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0" name="Section Zoom 9">
                <a:hlinkClick r:id="rId16" action="ppaction://hlinksldjump"/>
                <a:extLst>
                  <a:ext uri="{FF2B5EF4-FFF2-40B4-BE49-F238E27FC236}">
                    <a16:creationId xmlns:a16="http://schemas.microsoft.com/office/drawing/2014/main" id="{134683BA-80C1-4EEF-871C-B39884977080}"/>
                  </a:ext>
                </a:extLst>
              </p:cNvPr>
              <p:cNvPicPr>
                <a:picLocks noGrp="1" noRot="1" noChangeAspect="1" noMove="1" noResize="1" noEditPoints="1" noAdjustHandles="1" noChangeArrowheads="1" noChangeShapeType="1"/>
              </p:cNvPicPr>
              <p:nvPr/>
            </p:nvPicPr>
            <p:blipFill>
              <a:blip r:embed="rId17"/>
              <a:stretch>
                <a:fillRect/>
              </a:stretch>
            </p:blipFill>
            <p:spPr>
              <a:xfrm>
                <a:off x="3581397"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8E3B159B-5B2D-4A09-8652-325E096A44A4}"/>
                  </a:ext>
                </a:extLst>
              </p:cNvPr>
              <p:cNvGraphicFramePr>
                <a:graphicFrameLocks noChangeAspect="1"/>
              </p:cNvGraphicFramePr>
              <p:nvPr>
                <p:extLst>
                  <p:ext uri="{D42A27DB-BD31-4B8C-83A1-F6EECF244321}">
                    <p14:modId xmlns:p14="http://schemas.microsoft.com/office/powerpoint/2010/main" val="321789491"/>
                  </p:ext>
                </p:extLst>
              </p:nvPr>
            </p:nvGraphicFramePr>
            <p:xfrm>
              <a:off x="3581397" y="4106717"/>
              <a:ext cx="1463040" cy="822960"/>
            </p:xfrm>
            <a:graphic>
              <a:graphicData uri="http://schemas.microsoft.com/office/powerpoint/2016/sectionzoom">
                <psez:sectionZm>
                  <psez:sectionZmObj sectionId="{24425DB3-8D9B-4B7E-A827-C8885314BFAE}">
                    <psez:zmPr id="{B9935F56-3D59-45FF-BA13-4719CB20B6EF}" transitionDur="1000">
                      <p166:blipFill xmlns:p166="http://schemas.microsoft.com/office/powerpoint/2016/6/main">
                        <a:blip r:embed="rId15"/>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2" name="Section Zoom 11">
                <a:hlinkClick r:id="rId19" action="ppaction://hlinksldjump"/>
                <a:extLst>
                  <a:ext uri="{FF2B5EF4-FFF2-40B4-BE49-F238E27FC236}">
                    <a16:creationId xmlns:a16="http://schemas.microsoft.com/office/drawing/2014/main" id="{8E3B159B-5B2D-4A09-8652-325E096A44A4}"/>
                  </a:ext>
                </a:extLst>
              </p:cNvPr>
              <p:cNvPicPr>
                <a:picLocks noGrp="1" noRot="1" noChangeAspect="1" noMove="1" noResize="1" noEditPoints="1" noAdjustHandles="1" noChangeArrowheads="1" noChangeShapeType="1"/>
              </p:cNvPicPr>
              <p:nvPr/>
            </p:nvPicPr>
            <p:blipFill>
              <a:blip r:embed="rId20"/>
              <a:stretch>
                <a:fillRect/>
              </a:stretch>
            </p:blipFill>
            <p:spPr>
              <a:xfrm>
                <a:off x="358139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AC7B790B-750E-4BF8-B36F-455BEA2B971E}"/>
                  </a:ext>
                </a:extLst>
              </p:cNvPr>
              <p:cNvGraphicFramePr>
                <a:graphicFrameLocks noChangeAspect="1"/>
              </p:cNvGraphicFramePr>
              <p:nvPr>
                <p:extLst>
                  <p:ext uri="{D42A27DB-BD31-4B8C-83A1-F6EECF244321}">
                    <p14:modId xmlns:p14="http://schemas.microsoft.com/office/powerpoint/2010/main" val="3126846374"/>
                  </p:ext>
                </p:extLst>
              </p:nvPr>
            </p:nvGraphicFramePr>
            <p:xfrm>
              <a:off x="7791469" y="2266950"/>
              <a:ext cx="3048000" cy="1714500"/>
            </p:xfrm>
            <a:graphic>
              <a:graphicData uri="http://schemas.microsoft.com/office/powerpoint/2016/sectionzoom">
                <psez:sectionZm>
                  <psez:sectionZmObj sectionId="{D8347770-5590-4D60-AD07-395E00E4A5B4}">
                    <psez:zmPr id="{7751823A-8B7B-47CC-A164-6E974833D78F}"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4" name="Section Zoom 13">
                <a:hlinkClick r:id="rId22" action="ppaction://hlinksldjump"/>
                <a:extLst>
                  <a:ext uri="{FF2B5EF4-FFF2-40B4-BE49-F238E27FC236}">
                    <a16:creationId xmlns:a16="http://schemas.microsoft.com/office/drawing/2014/main" id="{AC7B790B-750E-4BF8-B36F-455BEA2B971E}"/>
                  </a:ext>
                </a:extLst>
              </p:cNvPr>
              <p:cNvPicPr>
                <a:picLocks noGrp="1" noRot="1" noChangeAspect="1" noMove="1" noResize="1" noEditPoints="1" noAdjustHandles="1" noChangeArrowheads="1" noChangeShapeType="1"/>
              </p:cNvPicPr>
              <p:nvPr/>
            </p:nvPicPr>
            <p:blipFill>
              <a:blip r:embed="rId23"/>
              <a:stretch>
                <a:fillRect/>
              </a:stretch>
            </p:blipFill>
            <p:spPr>
              <a:xfrm>
                <a:off x="7791469" y="2266950"/>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462987331"/>
                  </p:ext>
                </p:extLst>
              </p:nvPr>
            </p:nvGraphicFramePr>
            <p:xfrm>
              <a:off x="890451" y="2266950"/>
              <a:ext cx="1463040" cy="822960"/>
            </p:xfrm>
            <a:graphic>
              <a:graphicData uri="http://schemas.microsoft.com/office/powerpoint/2016/slidezoom">
                <pslz:sldZm>
                  <pslz:sldZmObj sldId="258" cId="1577662384">
                    <pslz:zmPr id="{2B1AFEA9-5748-4715-A442-AC3FF983E002}" transitionDur="1000">
                      <p166:blipFill xmlns:p166="http://schemas.microsoft.com/office/powerpoint/2016/6/main">
                        <a:blip r:embed="rId24"/>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16" name="Slide Zoom 15">
                <a:hlinkClick r:id="rId25"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26"/>
              <a:stretch>
                <a:fillRect/>
              </a:stretch>
            </p:blipFill>
            <p:spPr>
              <a:xfrm>
                <a:off x="890451" y="2266950"/>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1558667108"/>
                  </p:ext>
                </p:extLst>
              </p:nvPr>
            </p:nvGraphicFramePr>
            <p:xfrm>
              <a:off x="890451" y="3186833"/>
              <a:ext cx="1463040" cy="822960"/>
            </p:xfrm>
            <a:graphic>
              <a:graphicData uri="http://schemas.microsoft.com/office/powerpoint/2016/slidezoom">
                <pslz:sldZm>
                  <pslz:sldZmObj sldId="259" cId="2362446551">
                    <pslz:zmPr id="{963233F1-FE5E-451D-961C-22A20AA01AD4}" transitionDur="1000">
                      <p166:blipFill xmlns:p166="http://schemas.microsoft.com/office/powerpoint/2016/6/main">
                        <a:blip r:embed="rId27"/>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28" name="Slide Zoom 27">
                <a:hlinkClick r:id="rId28"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29"/>
              <a:stretch>
                <a:fillRect/>
              </a:stretch>
            </p:blipFill>
            <p:spPr>
              <a:xfrm>
                <a:off x="890451" y="3186833"/>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1601543352"/>
                  </p:ext>
                </p:extLst>
              </p:nvPr>
            </p:nvGraphicFramePr>
            <p:xfrm>
              <a:off x="890451" y="4106717"/>
              <a:ext cx="1463040" cy="822960"/>
            </p:xfrm>
            <a:graphic>
              <a:graphicData uri="http://schemas.microsoft.com/office/powerpoint/2016/slidezoom">
                <pslz:sldZm>
                  <pslz:sldZmObj sldId="260" cId="676304674">
                    <pslz:zmPr id="{C9C54784-E90D-4D44-BDEB-4D863292A2D0}" transitionDur="1000">
                      <p166:blipFill xmlns:p166="http://schemas.microsoft.com/office/powerpoint/2016/6/main">
                        <a:blip r:embed="rId30"/>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0" name="Slide Zoom 29">
                <a:hlinkClick r:id="rId31"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32"/>
              <a:stretch>
                <a:fillRect/>
              </a:stretch>
            </p:blipFill>
            <p:spPr>
              <a:xfrm>
                <a:off x="890451"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A581D09E-37EE-495F-B46C-83B6D124F628}"/>
                  </a:ext>
                </a:extLst>
              </p:cNvPr>
              <p:cNvGraphicFramePr>
                <a:graphicFrameLocks noChangeAspect="1"/>
              </p:cNvGraphicFramePr>
              <p:nvPr>
                <p:extLst>
                  <p:ext uri="{D42A27DB-BD31-4B8C-83A1-F6EECF244321}">
                    <p14:modId xmlns:p14="http://schemas.microsoft.com/office/powerpoint/2010/main" val="504884863"/>
                  </p:ext>
                </p:extLst>
              </p:nvPr>
            </p:nvGraphicFramePr>
            <p:xfrm>
              <a:off x="9376429" y="5054944"/>
              <a:ext cx="1463040" cy="822960"/>
            </p:xfrm>
            <a:graphic>
              <a:graphicData uri="http://schemas.microsoft.com/office/powerpoint/2016/slidezoom">
                <pslz:sldZm>
                  <pslz:sldZmObj sldId="273" cId="3023162489">
                    <pslz:zmPr id="{D17C0720-AC53-4C67-B2A6-6C7B23721464}" transitionDur="1000">
                      <p166:blipFill xmlns:p166="http://schemas.microsoft.com/office/powerpoint/2016/6/main">
                        <a:blip r:embed="rId33"/>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2" name="Slide Zoom 31">
                <a:hlinkClick r:id="rId34" action="ppaction://hlinksldjump"/>
                <a:extLst>
                  <a:ext uri="{FF2B5EF4-FFF2-40B4-BE49-F238E27FC236}">
                    <a16:creationId xmlns:a16="http://schemas.microsoft.com/office/drawing/2014/main" id="{A581D09E-37EE-495F-B46C-83B6D124F628}"/>
                  </a:ext>
                </a:extLst>
              </p:cNvPr>
              <p:cNvPicPr>
                <a:picLocks noGrp="1" noRot="1" noChangeAspect="1" noMove="1" noResize="1" noEditPoints="1" noAdjustHandles="1" noChangeArrowheads="1" noChangeShapeType="1"/>
              </p:cNvPicPr>
              <p:nvPr/>
            </p:nvPicPr>
            <p:blipFill>
              <a:blip r:embed="rId35"/>
              <a:stretch>
                <a:fillRect/>
              </a:stretch>
            </p:blipFill>
            <p:spPr>
              <a:xfrm>
                <a:off x="9376429"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B190034F-4970-4717-9F30-57807508A279}"/>
                  </a:ext>
                </a:extLst>
              </p:cNvPr>
              <p:cNvGraphicFramePr>
                <a:graphicFrameLocks noChangeAspect="1"/>
              </p:cNvGraphicFramePr>
              <p:nvPr>
                <p:extLst>
                  <p:ext uri="{D42A27DB-BD31-4B8C-83A1-F6EECF244321}">
                    <p14:modId xmlns:p14="http://schemas.microsoft.com/office/powerpoint/2010/main" val="257653698"/>
                  </p:ext>
                </p:extLst>
              </p:nvPr>
            </p:nvGraphicFramePr>
            <p:xfrm>
              <a:off x="7791469" y="5054944"/>
              <a:ext cx="1463040" cy="822960"/>
            </p:xfrm>
            <a:graphic>
              <a:graphicData uri="http://schemas.microsoft.com/office/powerpoint/2016/slidezoom">
                <pslz:sldZm>
                  <pslz:sldZmObj sldId="274" cId="805526503">
                    <pslz:zmPr id="{11C611CC-3A4D-4527-86A6-A10544E7DC8E}" transitionDur="1000">
                      <p166:blipFill xmlns:p166="http://schemas.microsoft.com/office/powerpoint/2016/6/main">
                        <a:blip r:embed="rId36"/>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4" name="Slide Zoom 33">
                <a:hlinkClick r:id="rId37" action="ppaction://hlinksldjump"/>
                <a:extLst>
                  <a:ext uri="{FF2B5EF4-FFF2-40B4-BE49-F238E27FC236}">
                    <a16:creationId xmlns:a16="http://schemas.microsoft.com/office/drawing/2014/main" id="{B190034F-4970-4717-9F30-57807508A279}"/>
                  </a:ext>
                </a:extLst>
              </p:cNvPr>
              <p:cNvPicPr>
                <a:picLocks noGrp="1" noRot="1" noChangeAspect="1" noMove="1" noResize="1" noEditPoints="1" noAdjustHandles="1" noChangeArrowheads="1" noChangeShapeType="1"/>
              </p:cNvPicPr>
              <p:nvPr/>
            </p:nvPicPr>
            <p:blipFill>
              <a:blip r:embed="rId38"/>
              <a:stretch>
                <a:fillRect/>
              </a:stretch>
            </p:blipFill>
            <p:spPr>
              <a:xfrm>
                <a:off x="7791469"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0B181B32-398E-4F5F-87D0-9DD2418044D0}"/>
                  </a:ext>
                </a:extLst>
              </p:cNvPr>
              <p:cNvGraphicFramePr>
                <a:graphicFrameLocks noChangeAspect="1"/>
              </p:cNvGraphicFramePr>
              <p:nvPr>
                <p:extLst>
                  <p:ext uri="{D42A27DB-BD31-4B8C-83A1-F6EECF244321}">
                    <p14:modId xmlns:p14="http://schemas.microsoft.com/office/powerpoint/2010/main" val="3777090113"/>
                  </p:ext>
                </p:extLst>
              </p:nvPr>
            </p:nvGraphicFramePr>
            <p:xfrm>
              <a:off x="7791469" y="4106717"/>
              <a:ext cx="1463040" cy="822960"/>
            </p:xfrm>
            <a:graphic>
              <a:graphicData uri="http://schemas.microsoft.com/office/powerpoint/2016/slidezoom">
                <pslz:sldZm>
                  <pslz:sldZmObj sldId="275" cId="4121558656">
                    <pslz:zmPr id="{2EF0E5D1-FAF4-457A-B9DD-C5501931729C}" transitionDur="1000">
                      <p166:blipFill xmlns:p166="http://schemas.microsoft.com/office/powerpoint/2016/6/main">
                        <a:blip r:embed="rId39"/>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6" name="Slide Zoom 35">
                <a:hlinkClick r:id="rId40" action="ppaction://hlinksldjump"/>
                <a:extLst>
                  <a:ext uri="{FF2B5EF4-FFF2-40B4-BE49-F238E27FC236}">
                    <a16:creationId xmlns:a16="http://schemas.microsoft.com/office/drawing/2014/main" id="{0B181B32-398E-4F5F-87D0-9DD2418044D0}"/>
                  </a:ext>
                </a:extLst>
              </p:cNvPr>
              <p:cNvPicPr>
                <a:picLocks noGrp="1" noRot="1" noChangeAspect="1" noMove="1" noResize="1" noEditPoints="1" noAdjustHandles="1" noChangeArrowheads="1" noChangeShapeType="1"/>
              </p:cNvPicPr>
              <p:nvPr/>
            </p:nvPicPr>
            <p:blipFill>
              <a:blip r:embed="rId41"/>
              <a:stretch>
                <a:fillRect/>
              </a:stretch>
            </p:blipFill>
            <p:spPr>
              <a:xfrm>
                <a:off x="7791469"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8" name="Slide Zoom 37">
                <a:extLst>
                  <a:ext uri="{FF2B5EF4-FFF2-40B4-BE49-F238E27FC236}">
                    <a16:creationId xmlns:a16="http://schemas.microsoft.com/office/drawing/2014/main" id="{A82BB20D-DCA6-4DCE-9F99-ABB1F80094D5}"/>
                  </a:ext>
                </a:extLst>
              </p:cNvPr>
              <p:cNvGraphicFramePr>
                <a:graphicFrameLocks noChangeAspect="1"/>
              </p:cNvGraphicFramePr>
              <p:nvPr>
                <p:extLst>
                  <p:ext uri="{D42A27DB-BD31-4B8C-83A1-F6EECF244321}">
                    <p14:modId xmlns:p14="http://schemas.microsoft.com/office/powerpoint/2010/main" val="925042887"/>
                  </p:ext>
                </p:extLst>
              </p:nvPr>
            </p:nvGraphicFramePr>
            <p:xfrm>
              <a:off x="9376429" y="4106717"/>
              <a:ext cx="1463040" cy="822960"/>
            </p:xfrm>
            <a:graphic>
              <a:graphicData uri="http://schemas.microsoft.com/office/powerpoint/2016/slidezoom">
                <pslz:sldZm>
                  <pslz:sldZmObj sldId="277" cId="4249059035">
                    <pslz:zmPr id="{6A2F6C54-6FBC-4DC5-93D8-B654A221C52D}" transitionDur="1000">
                      <p166:blipFill xmlns:p166="http://schemas.microsoft.com/office/powerpoint/2016/6/main">
                        <a:blip r:embed="rId42"/>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8" name="Slide Zoom 37">
                <a:hlinkClick r:id="rId43" action="ppaction://hlinksldjump"/>
                <a:extLst>
                  <a:ext uri="{FF2B5EF4-FFF2-40B4-BE49-F238E27FC236}">
                    <a16:creationId xmlns:a16="http://schemas.microsoft.com/office/drawing/2014/main" id="{A82BB20D-DCA6-4DCE-9F99-ABB1F80094D5}"/>
                  </a:ext>
                </a:extLst>
              </p:cNvPr>
              <p:cNvPicPr>
                <a:picLocks noGrp="1" noRot="1" noChangeAspect="1" noMove="1" noResize="1" noEditPoints="1" noAdjustHandles="1" noChangeArrowheads="1" noChangeShapeType="1"/>
              </p:cNvPicPr>
              <p:nvPr/>
            </p:nvPicPr>
            <p:blipFill>
              <a:blip r:embed="rId44"/>
              <a:stretch>
                <a:fillRect/>
              </a:stretch>
            </p:blipFill>
            <p:spPr>
              <a:xfrm>
                <a:off x="9376429"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p:spTree>
    <p:custDataLst>
      <p:tags r:id="rId2"/>
    </p:custDataLst>
    <p:extLst>
      <p:ext uri="{BB962C8B-B14F-4D97-AF65-F5344CB8AC3E}">
        <p14:creationId xmlns:p14="http://schemas.microsoft.com/office/powerpoint/2010/main" val="928790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45"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B2177B33-B554-4A4B-86C2-5A3E9EC75F4C}"/>
              </a:ext>
            </a:extLst>
          </p:cNvPr>
          <p:cNvSpPr/>
          <p:nvPr/>
        </p:nvSpPr>
        <p:spPr>
          <a:xfrm>
            <a:off x="1719335" y="2435327"/>
            <a:ext cx="2754139" cy="2220995"/>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7"/>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324859"/>
            <a:ext cx="5420703" cy="553998"/>
          </a:xfrm>
          <a:prstGeom prst="rect">
            <a:avLst/>
          </a:prstGeom>
          <a:noFill/>
        </p:spPr>
        <p:txBody>
          <a:bodyPr wrap="square" lIns="0" tIns="0" rIns="0" bIns="0" numCol="1" rtlCol="0">
            <a:spAutoFit/>
          </a:bodyPr>
          <a:lstStyle/>
          <a:p>
            <a:r>
              <a:rPr lang="de-DE" altLang="de-DE" sz="3600" dirty="0">
                <a:latin typeface="+mj-lt"/>
              </a:rPr>
              <a:t>Patient Scheduling</a:t>
            </a:r>
          </a:p>
        </p:txBody>
      </p:sp>
      <p:sp>
        <p:nvSpPr>
          <p:cNvPr id="9" name="TextBox 8">
            <a:extLst>
              <a:ext uri="{FF2B5EF4-FFF2-40B4-BE49-F238E27FC236}">
                <a16:creationId xmlns:a16="http://schemas.microsoft.com/office/drawing/2014/main" id="{60CD49EC-E6A4-4053-A5B4-CB9DBB8C3F88}"/>
              </a:ext>
            </a:extLst>
          </p:cNvPr>
          <p:cNvSpPr txBox="1"/>
          <p:nvPr/>
        </p:nvSpPr>
        <p:spPr>
          <a:xfrm>
            <a:off x="5761648" y="3139494"/>
            <a:ext cx="5182578" cy="2400657"/>
          </a:xfrm>
          <a:prstGeom prst="rect">
            <a:avLst/>
          </a:prstGeom>
          <a:noFill/>
        </p:spPr>
        <p:txBody>
          <a:bodyPr wrap="square" lIns="0" tIns="0" rIns="0" bIns="0" numCol="1" rtlCol="0">
            <a:spAutoFit/>
          </a:bodyPr>
          <a:lstStyle/>
          <a:p>
            <a:r>
              <a:rPr lang="en-US" dirty="0"/>
              <a:t>Appointment scheduling allows you to set your appointment schedule and give clients the ability to book slots on their own.  This gives you more control over your time and makes you more productive. </a:t>
            </a:r>
          </a:p>
          <a:p>
            <a:pPr marL="285750" indent="-285750">
              <a:buFont typeface="Arial" panose="020B0604020202020204" pitchFamily="34" charset="0"/>
              <a:buChar char="•"/>
            </a:pPr>
            <a:endParaRPr lang="en-US" dirty="0"/>
          </a:p>
          <a:p>
            <a:endParaRPr lang="en-US" altLang="de-DE" sz="2400" dirty="0">
              <a:solidFill>
                <a:schemeClr val="accent5"/>
              </a:solidFill>
            </a:endParaRPr>
          </a:p>
          <a:p>
            <a:endParaRPr lang="de-DE" altLang="de-DE" sz="2400" dirty="0">
              <a:solidFill>
                <a:schemeClr val="accent5"/>
              </a:solidFill>
            </a:endParaRPr>
          </a:p>
        </p:txBody>
      </p:sp>
      <p:sp>
        <p:nvSpPr>
          <p:cNvPr id="3" name="Rectangle 2">
            <a:extLst>
              <a:ext uri="{FF2B5EF4-FFF2-40B4-BE49-F238E27FC236}">
                <a16:creationId xmlns:a16="http://schemas.microsoft.com/office/drawing/2014/main" id="{6CAC6841-29D9-4FC3-BC77-9F95170F3692}"/>
              </a:ext>
            </a:extLst>
          </p:cNvPr>
          <p:cNvSpPr/>
          <p:nvPr/>
        </p:nvSpPr>
        <p:spPr>
          <a:xfrm>
            <a:off x="10931236" y="318655"/>
            <a:ext cx="872837" cy="762000"/>
          </a:xfrm>
          <a:prstGeom prst="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bg1">
                  <a:lumMod val="50000"/>
                </a:schemeClr>
              </a:solidFill>
            </a:endParaRPr>
          </a:p>
        </p:txBody>
      </p:sp>
    </p:spTree>
    <p:custDataLst>
      <p:tags r:id="rId2"/>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3"/>
          <a:srcRect l="13696" t="2963" r="13696"/>
          <a:stretch/>
        </p:blipFill>
        <p:spPr>
          <a:xfrm>
            <a:off x="4562786" y="2118518"/>
            <a:ext cx="3171513" cy="3174975"/>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4"/>
          <a:srcRect l="2728" t="19258" r="2728" b="17777"/>
          <a:stretch/>
        </p:blipFill>
        <p:spPr>
          <a:xfrm>
            <a:off x="2142844" y="2223722"/>
            <a:ext cx="2235201"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5"/>
          <a:srcRect l="47318" t="29394" r="10667" b="7722"/>
          <a:stretch/>
        </p:blipFill>
        <p:spPr>
          <a:xfrm>
            <a:off x="7813953" y="2223722"/>
            <a:ext cx="2235202" cy="223145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6"/>
          <a:srcRect l="3194" t="10778" r="25169"/>
          <a:stretch/>
        </p:blipFill>
        <p:spPr>
          <a:xfrm>
            <a:off x="137219" y="2223722"/>
            <a:ext cx="1820883" cy="1814287"/>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7"/>
          <a:srcRect r="38824" b="18695"/>
          <a:stretch/>
        </p:blipFill>
        <p:spPr>
          <a:xfrm>
            <a:off x="10233898"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172572" y="1564429"/>
            <a:ext cx="1846852" cy="461665"/>
          </a:xfrm>
          <a:prstGeom prst="rect">
            <a:avLst/>
          </a:prstGeom>
          <a:noFill/>
        </p:spPr>
        <p:txBody>
          <a:bodyPr wrap="none" numCol="1" rtlCol="0">
            <a:spAutoFit/>
          </a:bodyPr>
          <a:lstStyle/>
          <a:p>
            <a:pPr algn="ctr"/>
            <a:r>
              <a:rPr lang="de-DE" altLang="de-DE" sz="2400" dirty="0"/>
              <a:t>Reschedule </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5"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08945"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4672"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7"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2</a:t>
            </a:r>
          </a:p>
        </p:txBody>
      </p:sp>
      <p:sp>
        <p:nvSpPr>
          <p:cNvPr id="12" name="TextBox 11">
            <a:extLst>
              <a:ext uri="{FF2B5EF4-FFF2-40B4-BE49-F238E27FC236}">
                <a16:creationId xmlns:a16="http://schemas.microsoft.com/office/drawing/2014/main" id="{AB08C9B5-ABA4-4234-AB60-76C647A098EE}"/>
              </a:ext>
            </a:extLst>
          </p:cNvPr>
          <p:cNvSpPr txBox="1"/>
          <p:nvPr/>
        </p:nvSpPr>
        <p:spPr>
          <a:xfrm>
            <a:off x="3930226" y="5384669"/>
            <a:ext cx="3985050" cy="923330"/>
          </a:xfrm>
          <a:prstGeom prst="rect">
            <a:avLst/>
          </a:prstGeom>
          <a:noFill/>
        </p:spPr>
        <p:txBody>
          <a:bodyPr wrap="square" numCol="1" rtlCol="0">
            <a:spAutoFit/>
          </a:bodyPr>
          <a:lstStyle/>
          <a:p>
            <a:pPr algn="ctr"/>
            <a:r>
              <a:rPr lang="de-DE" altLang="de-DE" b="1" dirty="0"/>
              <a:t>Usually, Patients have to call 24 hours in advace to Re-Schedule their appointment </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4"/>
          <a:srcRect l="2728" t="19258" r="2728" b="17777"/>
          <a:stretch/>
        </p:blipFill>
        <p:spPr>
          <a:xfrm>
            <a:off x="15050034"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5"/>
          <a:srcRect l="47318" t="29394" r="10667" b="7722"/>
          <a:stretch/>
        </p:blipFill>
        <p:spPr>
          <a:xfrm>
            <a:off x="-4863660"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6"/>
          <a:srcRect l="3194" t="10778" r="25169"/>
          <a:stretch/>
        </p:blipFill>
        <p:spPr>
          <a:xfrm>
            <a:off x="12525864" y="2223722"/>
            <a:ext cx="1820883" cy="1814287"/>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7"/>
          <a:srcRect r="38824" b="18695"/>
          <a:stretch/>
        </p:blipFill>
        <p:spPr>
          <a:xfrm>
            <a:off x="-2339491" y="2223722"/>
            <a:ext cx="1820883" cy="1814287"/>
          </a:xfrm>
          <a:prstGeom prst="ellipse">
            <a:avLst/>
          </a:prstGeom>
        </p:spPr>
      </p:pic>
      <p:sp>
        <p:nvSpPr>
          <p:cNvPr id="18" name="TextBox 17">
            <a:extLst>
              <a:ext uri="{FF2B5EF4-FFF2-40B4-BE49-F238E27FC236}">
                <a16:creationId xmlns:a16="http://schemas.microsoft.com/office/drawing/2014/main" id="{A45A944B-750A-43AE-A5D3-4CD4199BCA01}"/>
              </a:ext>
            </a:extLst>
          </p:cNvPr>
          <p:cNvSpPr txBox="1"/>
          <p:nvPr/>
        </p:nvSpPr>
        <p:spPr>
          <a:xfrm>
            <a:off x="-2164444"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9" name="TextBox 18">
            <a:extLst>
              <a:ext uri="{FF2B5EF4-FFF2-40B4-BE49-F238E27FC236}">
                <a16:creationId xmlns:a16="http://schemas.microsoft.com/office/drawing/2014/main" id="{9C9FC1B3-9CB2-4DE2-962F-1347A5CE3270}"/>
              </a:ext>
            </a:extLst>
          </p:cNvPr>
          <p:cNvSpPr txBox="1"/>
          <p:nvPr/>
        </p:nvSpPr>
        <p:spPr>
          <a:xfrm>
            <a:off x="-4686208"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20" name="TextBox 19">
            <a:extLst>
              <a:ext uri="{FF2B5EF4-FFF2-40B4-BE49-F238E27FC236}">
                <a16:creationId xmlns:a16="http://schemas.microsoft.com/office/drawing/2014/main" id="{634F97D6-390F-4425-ACBD-91B92D5EBDF8}"/>
              </a:ext>
            </a:extLst>
          </p:cNvPr>
          <p:cNvSpPr txBox="1"/>
          <p:nvPr/>
        </p:nvSpPr>
        <p:spPr>
          <a:xfrm>
            <a:off x="1270331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172811F9-C8E0-4B49-81F8-EF83D0F4C578}"/>
              </a:ext>
            </a:extLst>
          </p:cNvPr>
          <p:cNvSpPr txBox="1"/>
          <p:nvPr/>
        </p:nvSpPr>
        <p:spPr>
          <a:xfrm>
            <a:off x="1522748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Tree>
    <p:custDataLst>
      <p:tags r:id="rId1"/>
    </p:custDataLst>
    <p:extLst>
      <p:ext uri="{BB962C8B-B14F-4D97-AF65-F5344CB8AC3E}">
        <p14:creationId xmlns:p14="http://schemas.microsoft.com/office/powerpoint/2010/main" val="3531388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86"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7"/>
          <a:srcRect l="2728" t="19258" r="2728" b="17777"/>
          <a:stretch/>
        </p:blipFill>
        <p:spPr>
          <a:xfrm>
            <a:off x="4448486" y="1981200"/>
            <a:ext cx="3292417" cy="3286892"/>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8"/>
          <a:srcRect l="3194" t="10778" r="25169"/>
          <a:stretch/>
        </p:blipFill>
        <p:spPr>
          <a:xfrm>
            <a:off x="2142843" y="2223722"/>
            <a:ext cx="2239563" cy="2231450"/>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9"/>
          <a:srcRect r="38824" b="18695"/>
          <a:stretch/>
        </p:blipFill>
        <p:spPr>
          <a:xfrm>
            <a:off x="137218" y="2223722"/>
            <a:ext cx="1820883" cy="1814287"/>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0"/>
          <a:srcRect l="13696" t="2963" r="13696"/>
          <a:stretch/>
        </p:blipFill>
        <p:spPr>
          <a:xfrm>
            <a:off x="7822460" y="2223723"/>
            <a:ext cx="2229017"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11"/>
          <a:srcRect l="47318" t="29394" r="10667" b="7722"/>
          <a:stretch/>
        </p:blipFill>
        <p:spPr>
          <a:xfrm>
            <a:off x="10237705"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9"/>
          <a:srcRect r="38824" b="18695"/>
          <a:stretch/>
        </p:blipFill>
        <p:spPr>
          <a:xfrm>
            <a:off x="12651465"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4529708" y="1564429"/>
            <a:ext cx="3132589" cy="461665"/>
          </a:xfrm>
          <a:prstGeom prst="rect">
            <a:avLst/>
          </a:prstGeom>
          <a:noFill/>
        </p:spPr>
        <p:txBody>
          <a:bodyPr wrap="none" numCol="1" rtlCol="0">
            <a:spAutoFit/>
          </a:bodyPr>
          <a:lstStyle/>
          <a:p>
            <a:pPr algn="ctr"/>
            <a:r>
              <a:rPr lang="de-DE" altLang="de-DE" sz="2400" dirty="0"/>
              <a:t>Cancel Appointment </a:t>
            </a:r>
          </a:p>
        </p:txBody>
      </p:sp>
      <p:sp>
        <p:nvSpPr>
          <p:cNvPr id="8" name="TextBox 7">
            <a:extLst>
              <a:ext uri="{FF2B5EF4-FFF2-40B4-BE49-F238E27FC236}">
                <a16:creationId xmlns:a16="http://schemas.microsoft.com/office/drawing/2014/main" id="{A6F98398-D37C-48F7-AFB4-61414B26E841}"/>
              </a:ext>
            </a:extLst>
          </p:cNvPr>
          <p:cNvSpPr txBox="1"/>
          <p:nvPr/>
        </p:nvSpPr>
        <p:spPr>
          <a:xfrm>
            <a:off x="8154579" y="1564429"/>
            <a:ext cx="1553952"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Re-Schedule </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11350"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2267"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7"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3</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668835" y="5427531"/>
            <a:ext cx="2732091" cy="1015663"/>
          </a:xfrm>
          <a:prstGeom prst="rect">
            <a:avLst/>
          </a:prstGeom>
          <a:noFill/>
        </p:spPr>
        <p:txBody>
          <a:bodyPr wrap="square" numCol="1" rtlCol="0">
            <a:spAutoFit/>
          </a:bodyPr>
          <a:lstStyle/>
          <a:p>
            <a:pPr algn="ctr"/>
            <a:r>
              <a:rPr lang="de-DE" altLang="de-DE" sz="2000" dirty="0"/>
              <a:t>Inform provider‘s office 24 hours in advance </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7"/>
          <a:srcRect l="2728" t="19258" r="2728" b="17777"/>
          <a:stretch/>
        </p:blipFill>
        <p:spPr>
          <a:xfrm>
            <a:off x="17467601"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11"/>
          <a:srcRect l="47318" t="29394" r="10667" b="7722"/>
          <a:stretch/>
        </p:blipFill>
        <p:spPr>
          <a:xfrm>
            <a:off x="-2073217"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14943431" y="2223722"/>
            <a:ext cx="1820883" cy="1814287"/>
          </a:xfrm>
          <a:prstGeom prst="ellipse">
            <a:avLst/>
          </a:prstGeom>
        </p:spPr>
      </p:pic>
      <p:sp>
        <p:nvSpPr>
          <p:cNvPr id="18" name="TextBox 17">
            <a:extLst>
              <a:ext uri="{FF2B5EF4-FFF2-40B4-BE49-F238E27FC236}">
                <a16:creationId xmlns:a16="http://schemas.microsoft.com/office/drawing/2014/main" id="{78C60FF7-E22A-4382-B3B4-E1CE88AE15D7}"/>
              </a:ext>
            </a:extLst>
          </p:cNvPr>
          <p:cNvSpPr txBox="1"/>
          <p:nvPr/>
        </p:nvSpPr>
        <p:spPr>
          <a:xfrm>
            <a:off x="-1895765" y="1564429"/>
            <a:ext cx="146597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5</a:t>
            </a:r>
          </a:p>
        </p:txBody>
      </p:sp>
      <p:sp>
        <p:nvSpPr>
          <p:cNvPr id="19" name="TextBox 18">
            <a:extLst>
              <a:ext uri="{FF2B5EF4-FFF2-40B4-BE49-F238E27FC236}">
                <a16:creationId xmlns:a16="http://schemas.microsoft.com/office/drawing/2014/main" id="{0D216F81-8C1D-44D6-B3B4-365DE8E7C627}"/>
              </a:ext>
            </a:extLst>
          </p:cNvPr>
          <p:cNvSpPr txBox="1"/>
          <p:nvPr/>
        </p:nvSpPr>
        <p:spPr>
          <a:xfrm>
            <a:off x="12700911" y="1564429"/>
            <a:ext cx="1470787"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5195426"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7612992"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2</a:t>
            </a:r>
          </a:p>
        </p:txBody>
      </p:sp>
    </p:spTree>
    <p:custDataLst>
      <p:tags r:id="rId2"/>
    </p:custDataLst>
    <p:extLst>
      <p:ext uri="{BB962C8B-B14F-4D97-AF65-F5344CB8AC3E}">
        <p14:creationId xmlns:p14="http://schemas.microsoft.com/office/powerpoint/2010/main" val="1724995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5"/>
          <a:srcRect l="47318" t="29394" r="10667" b="7722"/>
          <a:stretch/>
        </p:blipFill>
        <p:spPr>
          <a:xfrm>
            <a:off x="137217" y="2223722"/>
            <a:ext cx="1820883" cy="1817826"/>
          </a:xfrm>
          <a:prstGeom prst="ellipse">
            <a:avLst/>
          </a:prstGeom>
        </p:spPr>
      </p:pic>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3"/>
            </p:custDataLst>
            <p:extLst>
              <p:ext uri="{D42A27DB-BD31-4B8C-83A1-F6EECF244321}">
                <p14:modId xmlns:p14="http://schemas.microsoft.com/office/powerpoint/2010/main" val="822095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10" name="think-cell Slide" r:id="rId6" imgW="344" imgH="344" progId="TCLayout.ActiveDocument.1">
                  <p:embed/>
                </p:oleObj>
              </mc:Choice>
              <mc:Fallback>
                <p:oleObj name="think-cell Slide" r:id="rId6"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8"/>
          <a:srcRect l="3194" t="10778" r="25169"/>
          <a:stretch/>
        </p:blipFill>
        <p:spPr>
          <a:xfrm>
            <a:off x="4545388" y="2145934"/>
            <a:ext cx="3080931" cy="3069770"/>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9"/>
          <a:srcRect r="38824" b="18695"/>
          <a:stretch/>
        </p:blipFill>
        <p:spPr>
          <a:xfrm>
            <a:off x="2138481" y="2223722"/>
            <a:ext cx="2239563" cy="2231450"/>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10"/>
          <a:srcRect l="2728" t="19258" r="2728" b="17777"/>
          <a:stretch/>
        </p:blipFill>
        <p:spPr>
          <a:xfrm>
            <a:off x="7819063"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11"/>
          <a:srcRect l="13696" t="2963" r="13696"/>
          <a:stretch/>
        </p:blipFill>
        <p:spPr>
          <a:xfrm>
            <a:off x="10199427" y="23761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5"/>
          <a:srcRect l="47318" t="29394" r="10667" b="7722"/>
          <a:stretch/>
        </p:blipFill>
        <p:spPr>
          <a:xfrm>
            <a:off x="125915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9"/>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102780" y="1435842"/>
            <a:ext cx="1986441" cy="584775"/>
          </a:xfrm>
          <a:prstGeom prst="rect">
            <a:avLst/>
          </a:prstGeom>
          <a:noFill/>
        </p:spPr>
        <p:txBody>
          <a:bodyPr wrap="none" numCol="1" rtlCol="0">
            <a:spAutoFit/>
          </a:bodyPr>
          <a:lstStyle/>
          <a:p>
            <a:pPr algn="ctr"/>
            <a:r>
              <a:rPr lang="de-DE" altLang="de-DE" sz="3200" dirty="0"/>
              <a:t>No Show </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5"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2</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28982" y="1564429"/>
            <a:ext cx="1430713"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1</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4672"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5052" y="1564429"/>
            <a:ext cx="1470787"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4</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057650" y="5227506"/>
            <a:ext cx="4100513" cy="1200329"/>
          </a:xfrm>
          <a:prstGeom prst="rect">
            <a:avLst/>
          </a:prstGeom>
          <a:noFill/>
        </p:spPr>
        <p:txBody>
          <a:bodyPr wrap="square" numCol="1" rtlCol="0">
            <a:spAutoFit/>
          </a:bodyPr>
          <a:lstStyle/>
          <a:p>
            <a:pPr algn="ctr"/>
            <a:r>
              <a:rPr lang="de-DE" altLang="de-DE" dirty="0"/>
              <a:t>Do not cancel an appointment 24 Hours in advance and fail to show up. The doctor has the right to bill the patient in case of a No-Show. </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0"/>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8"/>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23" name="Footnote">
            <a:extLst>
              <a:ext uri="{FF2B5EF4-FFF2-40B4-BE49-F238E27FC236}">
                <a16:creationId xmlns:a16="http://schemas.microsoft.com/office/drawing/2014/main" id="{535EB8FA-305E-4832-AE58-0579B93CD730}"/>
              </a:ext>
            </a:extLst>
          </p:cNvPr>
          <p:cNvSpPr/>
          <p:nvPr/>
        </p:nvSpPr>
        <p:spPr>
          <a:xfrm>
            <a:off x="595214" y="6392226"/>
            <a:ext cx="4259459" cy="123111"/>
          </a:xfrm>
          <a:prstGeom prst="rect">
            <a:avLst/>
          </a:prstGeom>
        </p:spPr>
        <p:txBody>
          <a:bodyPr vert="horz" lIns="0" tIns="0" rIns="0" bIns="0" numCol="1" rtlCol="0" anchor="b" anchorCtr="0">
            <a:spAutoFit/>
          </a:bodyPr>
          <a:lstStyle/>
          <a:p>
            <a:r>
              <a:rPr lang="en-US" sz="800" kern="0" dirty="0"/>
              <a:t>Source: unslpash.com</a:t>
            </a:r>
          </a:p>
        </p:txBody>
      </p:sp>
    </p:spTree>
    <p:custDataLst>
      <p:tags r:id="rId2"/>
    </p:custDataLst>
    <p:extLst>
      <p:ext uri="{BB962C8B-B14F-4D97-AF65-F5344CB8AC3E}">
        <p14:creationId xmlns:p14="http://schemas.microsoft.com/office/powerpoint/2010/main" val="4009632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3AEVLb49SI6SfeFtBoGSbg"/>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3AEVLb49SI6SfeFtBoGSbg"/>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JUVbXuQ4Qw2.xZdkIaWNEQ"/>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6399</TotalTime>
  <Words>1161</Words>
  <Application>Microsoft Office PowerPoint</Application>
  <PresentationFormat>Widescreen</PresentationFormat>
  <Paragraphs>217</Paragraphs>
  <Slides>28</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41" baseType="lpstr">
      <vt:lpstr>Arial</vt:lpstr>
      <vt:lpstr>Arial</vt:lpstr>
      <vt:lpstr>Arial Rounded MT Bold</vt:lpstr>
      <vt:lpstr>Courier New</vt:lpstr>
      <vt:lpstr>Google Sans</vt:lpstr>
      <vt:lpstr>Lexend</vt:lpstr>
      <vt:lpstr>Montserrat</vt:lpstr>
      <vt:lpstr>Open Sans Condensed</vt:lpstr>
      <vt:lpstr>Roboto</vt:lpstr>
      <vt:lpstr>Segoe UI Black</vt:lpstr>
      <vt:lpstr>Segoe UI Semibold</vt:lpstr>
      <vt:lpstr>Level up! PowerPoint</vt:lpstr>
      <vt:lpstr>think-cell Slide</vt:lpstr>
      <vt:lpstr>PowerPoint Presentation</vt:lpstr>
      <vt:lpstr>PowerPoint Presentation</vt:lpstr>
      <vt:lpstr>PowerPoint Presentation</vt:lpstr>
      <vt:lpstr>PowerPoint Presentation</vt:lpstr>
      <vt:lpstr>Mood Board created with zoom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Sandach, Martyna</dc:creator>
  <cp:keywords/>
  <cp:lastModifiedBy>RAFIQ MUHAMMAD</cp:lastModifiedBy>
  <cp:revision>122</cp:revision>
  <dcterms:created xsi:type="dcterms:W3CDTF">2018-05-09T07:34:30Z</dcterms:created>
  <dcterms:modified xsi:type="dcterms:W3CDTF">2023-11-19T14:49:56Z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